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2"/>
  </p:notesMasterIdLst>
  <p:sldIdLst>
    <p:sldId id="256" r:id="rId2"/>
    <p:sldId id="258" r:id="rId3"/>
    <p:sldId id="257" r:id="rId4"/>
    <p:sldId id="260" r:id="rId5"/>
    <p:sldId id="343" r:id="rId6"/>
    <p:sldId id="265" r:id="rId7"/>
    <p:sldId id="261" r:id="rId8"/>
    <p:sldId id="266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7" r:id="rId23"/>
    <p:sldId id="286" r:id="rId24"/>
    <p:sldId id="288" r:id="rId25"/>
    <p:sldId id="289" r:id="rId26"/>
    <p:sldId id="290" r:id="rId27"/>
    <p:sldId id="291" r:id="rId28"/>
    <p:sldId id="292" r:id="rId29"/>
    <p:sldId id="293" r:id="rId30"/>
    <p:sldId id="307" r:id="rId31"/>
    <p:sldId id="294" r:id="rId32"/>
    <p:sldId id="295" r:id="rId33"/>
    <p:sldId id="296" r:id="rId34"/>
    <p:sldId id="297" r:id="rId35"/>
    <p:sldId id="312" r:id="rId36"/>
    <p:sldId id="298" r:id="rId37"/>
    <p:sldId id="309" r:id="rId38"/>
    <p:sldId id="313" r:id="rId39"/>
    <p:sldId id="299" r:id="rId40"/>
    <p:sldId id="300" r:id="rId41"/>
    <p:sldId id="310" r:id="rId42"/>
    <p:sldId id="302" r:id="rId43"/>
    <p:sldId id="315" r:id="rId44"/>
    <p:sldId id="314" r:id="rId45"/>
    <p:sldId id="303" r:id="rId46"/>
    <p:sldId id="311" r:id="rId47"/>
    <p:sldId id="304" r:id="rId48"/>
    <p:sldId id="305" r:id="rId49"/>
    <p:sldId id="306" r:id="rId50"/>
    <p:sldId id="317" r:id="rId51"/>
    <p:sldId id="308" r:id="rId52"/>
    <p:sldId id="319" r:id="rId53"/>
    <p:sldId id="318" r:id="rId54"/>
    <p:sldId id="341" r:id="rId55"/>
    <p:sldId id="316" r:id="rId56"/>
    <p:sldId id="320" r:id="rId57"/>
    <p:sldId id="322" r:id="rId58"/>
    <p:sldId id="321" r:id="rId59"/>
    <p:sldId id="323" r:id="rId60"/>
    <p:sldId id="324" r:id="rId61"/>
    <p:sldId id="332" r:id="rId62"/>
    <p:sldId id="325" r:id="rId63"/>
    <p:sldId id="326" r:id="rId64"/>
    <p:sldId id="268" r:id="rId65"/>
    <p:sldId id="327" r:id="rId66"/>
    <p:sldId id="328" r:id="rId67"/>
    <p:sldId id="329" r:id="rId68"/>
    <p:sldId id="330" r:id="rId69"/>
    <p:sldId id="335" r:id="rId70"/>
    <p:sldId id="344" r:id="rId71"/>
    <p:sldId id="342" r:id="rId72"/>
    <p:sldId id="331" r:id="rId73"/>
    <p:sldId id="336" r:id="rId74"/>
    <p:sldId id="337" r:id="rId75"/>
    <p:sldId id="334" r:id="rId76"/>
    <p:sldId id="338" r:id="rId77"/>
    <p:sldId id="269" r:id="rId78"/>
    <p:sldId id="339" r:id="rId79"/>
    <p:sldId id="340" r:id="rId80"/>
    <p:sldId id="271" r:id="rId81"/>
  </p:sldIdLst>
  <p:sldSz cx="13004800" cy="7302500"/>
  <p:notesSz cx="6858000" cy="9144000"/>
  <p:defaultTextStyle>
    <a:lvl1pPr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1pPr>
    <a:lvl2pPr indent="3429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2pPr>
    <a:lvl3pPr indent="6858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3pPr>
    <a:lvl4pPr indent="10287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4pPr>
    <a:lvl5pPr indent="13716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5pPr>
    <a:lvl6pPr indent="17145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6pPr>
    <a:lvl7pPr indent="20574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7pPr>
    <a:lvl8pPr indent="24003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8pPr>
    <a:lvl9pPr indent="27432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1EAF4"/>
          </a:solidFill>
        </a:fill>
      </a:tcStyle>
    </a:wholeTbl>
    <a:band2H>
      <a:tcTxStyle/>
      <a:tcStyle>
        <a:tcBdr/>
        <a:fill>
          <a:solidFill>
            <a:srgbClr val="F1F5F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94624" autoAdjust="0"/>
  </p:normalViewPr>
  <p:slideViewPr>
    <p:cSldViewPr snapToGrid="0" snapToObjects="1">
      <p:cViewPr varScale="1">
        <p:scale>
          <a:sx n="148" d="100"/>
          <a:sy n="148" d="100"/>
        </p:scale>
        <p:origin x="-320" y="-120"/>
      </p:cViewPr>
      <p:guideLst>
        <p:guide orient="horz" pos="2300"/>
        <p:guide pos="4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printerSettings" Target="printerSettings/printerSettings1.bin"/><Relationship Id="rId84" Type="http://schemas.openxmlformats.org/officeDocument/2006/relationships/presProps" Target="presProps.xml"/><Relationship Id="rId85" Type="http://schemas.openxmlformats.org/officeDocument/2006/relationships/viewProps" Target="viewProps.xml"/><Relationship Id="rId86" Type="http://schemas.openxmlformats.org/officeDocument/2006/relationships/theme" Target="theme/theme1.xml"/><Relationship Id="rId8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jpe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43278628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1pPr>
    <a:lvl2pPr indent="2286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2pPr>
    <a:lvl3pPr indent="4572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3pPr>
    <a:lvl4pPr indent="6858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4pPr>
    <a:lvl5pPr indent="9144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5pPr>
    <a:lvl6pPr indent="11430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6pPr>
    <a:lvl7pPr indent="13716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7pPr>
    <a:lvl8pPr indent="16002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8pPr>
    <a:lvl9pPr indent="18288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" name="Shape 8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9" name="Picture 8" descr="GA_primary_horiz_rev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20" y="681475"/>
            <a:ext cx="2586633" cy="440697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w/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 dirty="0">
                <a:uFill>
                  <a:solidFill/>
                </a:uFill>
              </a:rPr>
              <a:t>hello!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ivder Rev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7" name="Shape 27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act Inf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One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Two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Three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Four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41" name="Shape 41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One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Two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Three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Four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>
                <a:uFill>
                  <a:solidFill/>
                </a:uFill>
              </a:rPr>
              <a:t>Agenda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7" r:id="rId5"/>
    <p:sldLayoutId id="2147483658" r:id="rId6"/>
    <p:sldLayoutId id="2147483660" r:id="rId7"/>
    <p:sldLayoutId id="2147483662" r:id="rId8"/>
  </p:sldLayoutIdLst>
  <p:transition xmlns:p14="http://schemas.microsoft.com/office/powerpoint/2010/main" spd="med"/>
  <p:txStyles>
    <p:titleStyle>
      <a:lvl1pPr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1pPr>
      <a:lvl2pPr indent="2286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2pPr>
      <a:lvl3pPr indent="4572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3pPr>
      <a:lvl4pPr indent="6858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4pPr>
      <a:lvl5pPr indent="9144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5pPr>
      <a:lvl6pPr indent="11430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6pPr>
      <a:lvl7pPr indent="13716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7pPr>
      <a:lvl8pPr indent="16002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8pPr>
      <a:lvl9pPr indent="18288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9pPr>
    </p:titleStyle>
    <p:bodyStyle>
      <a:lvl1pPr marL="2032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1pPr>
      <a:lvl2pPr marL="4064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2pPr>
      <a:lvl3pPr marL="6096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3pPr>
      <a:lvl4pPr marL="8128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4pPr>
      <a:lvl5pPr marL="10160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5pPr>
      <a:lvl6pPr marL="12192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6pPr>
      <a:lvl7pPr marL="14224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7pPr>
      <a:lvl8pPr marL="16256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8pPr>
      <a:lvl9pPr marL="18288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9pPr>
    </p:bodyStyle>
    <p:otherStyle>
      <a:lvl1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1pPr>
      <a:lvl2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2pPr>
      <a:lvl3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3pPr>
      <a:lvl4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4pPr>
      <a:lvl5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5pPr>
      <a:lvl6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6pPr>
      <a:lvl7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7pPr>
      <a:lvl8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8pPr>
      <a:lvl9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Relationship Id="rId3" Type="http://schemas.openxmlformats.org/officeDocument/2006/relationships/hyperlink" Target="https://www.airpair.com/book/giorgionatili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e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jp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jp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jp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635000" y="1574800"/>
            <a:ext cx="11734800" cy="265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127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Intro to</a:t>
            </a:r>
          </a:p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127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swift</a:t>
            </a:r>
            <a:endParaRPr sz="127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0" name="Shape 50"/>
          <p:cNvSpPr/>
          <p:nvPr/>
        </p:nvSpPr>
        <p:spPr>
          <a:xfrm>
            <a:off x="635000" y="6172200"/>
            <a:ext cx="1173480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10000"/>
              </a:lnSpc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Giorgio </a:t>
            </a:r>
            <a:r>
              <a:rPr lang="en-US" sz="2400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Natili</a:t>
            </a:r>
            <a:r>
              <a:rPr lang="en-US" sz="24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@</a:t>
            </a:r>
            <a:r>
              <a:rPr lang="en-US" sz="2400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giorgionatili</a:t>
            </a:r>
            <a:r>
              <a:rPr sz="24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z="24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Engineering Mentor and Technical Lead</a:t>
            </a:r>
            <a:endParaRPr sz="240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Multi screen design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2" name="Picture 1" descr="1411058327-size-class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999" y="1564794"/>
            <a:ext cx="9071684" cy="545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78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playground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3" name="Picture 2" descr="1410270261-swift-screensho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25" y="1649029"/>
            <a:ext cx="9016627" cy="512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18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Ios</a:t>
            </a:r>
            <a:r>
              <a:rPr lang="en-US" sz="2800" b="1" cap="all" spc="-56" dirty="0" smtClean="0">
                <a:uFill>
                  <a:solidFill/>
                </a:uFill>
              </a:rPr>
              <a:t> simulator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Improved SDK maintaining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M</a:t>
            </a:r>
            <a:r>
              <a:rPr lang="en-US" sz="2500" dirty="0" smtClean="0">
                <a:uFill>
                  <a:solidFill/>
                </a:uFill>
              </a:rPr>
              <a:t>ore devices </a:t>
            </a:r>
            <a:endParaRPr sz="2500" dirty="0">
              <a:uFill>
                <a:solidFill/>
              </a:uFill>
            </a:endParaRPr>
          </a:p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Resizable devices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599625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Asynchronous code testing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</a:rPr>
              <a:t>XCTest</a:t>
            </a:r>
            <a:r>
              <a:rPr lang="en-US" sz="2500" dirty="0">
                <a:uFill>
                  <a:solidFill/>
                </a:uFill>
              </a:rPr>
              <a:t> </a:t>
            </a:r>
            <a:r>
              <a:rPr lang="en-US" sz="2500" dirty="0" smtClean="0">
                <a:uFill>
                  <a:solidFill/>
                </a:uFill>
              </a:rPr>
              <a:t>API enhancements </a:t>
            </a:r>
            <a:endParaRPr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Network calls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File IO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73624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Xcode</a:t>
            </a:r>
            <a:r>
              <a:rPr lang="en-US" sz="2800" b="1" cap="all" spc="-56" dirty="0" smtClean="0">
                <a:uFill>
                  <a:solidFill/>
                </a:uFill>
              </a:rPr>
              <a:t> at a glance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2" name="Picture 1" descr="workspac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337" y="1467365"/>
            <a:ext cx="7714941" cy="565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6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Shortcuts – common keys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⌘ = Command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⇧ = Shift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⌥ = Option/Alt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⌃ = Control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⇠⇢ = Left/Right Arrow Keys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⇡⇣ = Up/Down Arrow </a:t>
            </a:r>
            <a:r>
              <a:rPr lang="en-US" sz="2500" dirty="0" smtClean="0">
                <a:uFill>
                  <a:solidFill/>
                </a:uFill>
              </a:rPr>
              <a:t>Keys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51463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Workspace and shortcuts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3" name="Picture 2" descr="xcodeShortcut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534" y="1347230"/>
            <a:ext cx="9110246" cy="546614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67145" y="6909006"/>
            <a:ext cx="4788486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sz="1400" dirty="0">
                <a:solidFill>
                  <a:schemeClr val="bg1"/>
                </a:solidFill>
              </a:rPr>
              <a:t>http://</a:t>
            </a:r>
            <a:r>
              <a:rPr lang="en-US" sz="1400" dirty="0" err="1">
                <a:solidFill>
                  <a:schemeClr val="bg1"/>
                </a:solidFill>
              </a:rPr>
              <a:t>www.rsaunders.co.uk</a:t>
            </a:r>
            <a:r>
              <a:rPr lang="en-US" sz="1400" dirty="0">
                <a:solidFill>
                  <a:schemeClr val="bg1"/>
                </a:solidFill>
              </a:rPr>
              <a:t>/2011/11/</a:t>
            </a:r>
            <a:r>
              <a:rPr lang="en-US" sz="1400" dirty="0" err="1">
                <a:solidFill>
                  <a:schemeClr val="bg1"/>
                </a:solidFill>
              </a:rPr>
              <a:t>xcode-shortcuts.html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>
                <a:solidFill>
                  <a:srgbClr val="FFFFFF"/>
                </a:solidFill>
              </a:uFill>
              <a:sym typeface="News706BT-RomanC"/>
            </a:endParaRPr>
          </a:p>
        </p:txBody>
      </p:sp>
    </p:spTree>
    <p:extLst>
      <p:ext uri="{BB962C8B-B14F-4D97-AF65-F5344CB8AC3E}">
        <p14:creationId xmlns:p14="http://schemas.microsoft.com/office/powerpoint/2010/main" val="191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Shortcuts – boost productivity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⇧ </a:t>
            </a:r>
            <a:r>
              <a:rPr lang="en-US" sz="2500" dirty="0">
                <a:uFill>
                  <a:solidFill/>
                </a:uFill>
              </a:rPr>
              <a:t>+ ⌘ + O </a:t>
            </a:r>
            <a:r>
              <a:rPr lang="en-US" sz="2500" dirty="0" smtClean="0">
                <a:uFill>
                  <a:solidFill/>
                </a:uFill>
              </a:rPr>
              <a:t>					</a:t>
            </a:r>
            <a:r>
              <a:rPr lang="en-US" sz="2500" i="1" dirty="0" smtClean="0">
                <a:uFill>
                  <a:solidFill/>
                </a:uFill>
              </a:rPr>
              <a:t>Open </a:t>
            </a:r>
            <a:r>
              <a:rPr lang="en-US" sz="2500" i="1" dirty="0">
                <a:uFill>
                  <a:solidFill/>
                </a:uFill>
              </a:rPr>
              <a:t>a file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⌃ + ⌘ + ⇡ OR </a:t>
            </a:r>
            <a:r>
              <a:rPr lang="en-US" sz="2500" dirty="0" smtClean="0">
                <a:uFill>
                  <a:solidFill/>
                </a:uFill>
              </a:rPr>
              <a:t>⇣		 		</a:t>
            </a:r>
            <a:r>
              <a:rPr lang="en-US" sz="2500" i="1" dirty="0" smtClean="0">
                <a:uFill>
                  <a:solidFill/>
                </a:uFill>
              </a:rPr>
              <a:t>Switch </a:t>
            </a:r>
            <a:r>
              <a:rPr lang="en-US" sz="2500" i="1" dirty="0">
                <a:uFill>
                  <a:solidFill/>
                </a:uFill>
              </a:rPr>
              <a:t>between .m and .h files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⌘ + click on a variable/type </a:t>
            </a:r>
            <a:r>
              <a:rPr lang="en-US" sz="2500" dirty="0" smtClean="0">
                <a:uFill>
                  <a:solidFill/>
                </a:uFill>
              </a:rPr>
              <a:t>		</a:t>
            </a:r>
            <a:r>
              <a:rPr lang="en-US" sz="2500" i="1" dirty="0" smtClean="0">
                <a:uFill>
                  <a:solidFill/>
                </a:uFill>
              </a:rPr>
              <a:t>Go </a:t>
            </a:r>
            <a:r>
              <a:rPr lang="en-US" sz="2500" i="1" dirty="0">
                <a:uFill>
                  <a:solidFill/>
                </a:uFill>
              </a:rPr>
              <a:t>to definition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⌃ + ⌘ + ⇠ OR ⇢ </a:t>
            </a:r>
            <a:r>
              <a:rPr lang="en-US" sz="2500" dirty="0" smtClean="0">
                <a:uFill>
                  <a:solidFill/>
                </a:uFill>
              </a:rPr>
              <a:t>				</a:t>
            </a:r>
            <a:r>
              <a:rPr lang="en-US" sz="2500" i="1" dirty="0" smtClean="0">
                <a:uFill>
                  <a:solidFill/>
                </a:uFill>
              </a:rPr>
              <a:t>Go </a:t>
            </a:r>
            <a:r>
              <a:rPr lang="en-US" sz="2500" i="1" dirty="0">
                <a:uFill>
                  <a:solidFill/>
                </a:uFill>
              </a:rPr>
              <a:t>forward / Go back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⌃ + ⌘ + E </a:t>
            </a:r>
            <a:r>
              <a:rPr lang="en-US" sz="2500" dirty="0" smtClean="0">
                <a:uFill>
                  <a:solidFill/>
                </a:uFill>
              </a:rPr>
              <a:t>						</a:t>
            </a:r>
            <a:r>
              <a:rPr lang="en-US" sz="2500" i="1" dirty="0" smtClean="0">
                <a:uFill>
                  <a:solidFill/>
                </a:uFill>
              </a:rPr>
              <a:t>Edit </a:t>
            </a:r>
            <a:r>
              <a:rPr lang="en-US" sz="2500" i="1" dirty="0">
                <a:uFill>
                  <a:solidFill/>
                </a:uFill>
              </a:rPr>
              <a:t>all in scope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⌘ + T </a:t>
            </a:r>
            <a:r>
              <a:rPr lang="en-US" sz="2500" dirty="0" smtClean="0">
                <a:uFill>
                  <a:solidFill/>
                </a:uFill>
              </a:rPr>
              <a:t>							</a:t>
            </a:r>
            <a:r>
              <a:rPr lang="en-US" sz="2500" i="1" dirty="0" smtClean="0">
                <a:uFill>
                  <a:solidFill/>
                </a:uFill>
              </a:rPr>
              <a:t>Open </a:t>
            </a:r>
            <a:r>
              <a:rPr lang="en-US" sz="2500" i="1" dirty="0">
                <a:uFill>
                  <a:solidFill/>
                </a:uFill>
              </a:rPr>
              <a:t>a new tab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⌘ + W </a:t>
            </a:r>
            <a:r>
              <a:rPr lang="en-US" sz="2500" dirty="0" smtClean="0">
                <a:uFill>
                  <a:solidFill/>
                </a:uFill>
              </a:rPr>
              <a:t>							</a:t>
            </a:r>
            <a:r>
              <a:rPr lang="en-US" sz="2500" i="1" dirty="0" smtClean="0">
                <a:uFill>
                  <a:solidFill/>
                </a:uFill>
              </a:rPr>
              <a:t>Close </a:t>
            </a:r>
            <a:r>
              <a:rPr lang="en-US" sz="2500" i="1" dirty="0">
                <a:uFill>
                  <a:solidFill/>
                </a:uFill>
              </a:rPr>
              <a:t>the current tab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⇧ + ⌘ + [ </a:t>
            </a:r>
            <a:r>
              <a:rPr lang="en-US" sz="2500" b="1" dirty="0" smtClean="0">
                <a:uFill>
                  <a:solidFill/>
                </a:uFill>
              </a:rPr>
              <a:t>or </a:t>
            </a:r>
            <a:r>
              <a:rPr lang="en-US" sz="2500" dirty="0" smtClean="0">
                <a:uFill>
                  <a:solidFill/>
                </a:uFill>
              </a:rPr>
              <a:t>]  					</a:t>
            </a:r>
            <a:r>
              <a:rPr lang="en-US" sz="2500" i="1" dirty="0" smtClean="0">
                <a:uFill>
                  <a:solidFill/>
                </a:uFill>
              </a:rPr>
              <a:t>Go </a:t>
            </a:r>
            <a:r>
              <a:rPr lang="en-US" sz="2500" i="1" dirty="0">
                <a:uFill>
                  <a:solidFill/>
                </a:uFill>
              </a:rPr>
              <a:t>forward / Go back in tabs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47997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Shortcuts – Debugging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F6 </a:t>
            </a:r>
            <a:r>
              <a:rPr lang="en-US" sz="2500" dirty="0" smtClean="0">
                <a:uFill>
                  <a:solidFill/>
                </a:uFill>
              </a:rPr>
              <a:t>									</a:t>
            </a:r>
            <a:r>
              <a:rPr lang="en-US" sz="2500" i="1" dirty="0" smtClean="0">
                <a:uFill>
                  <a:solidFill/>
                </a:uFill>
              </a:rPr>
              <a:t>Step </a:t>
            </a:r>
            <a:r>
              <a:rPr lang="en-US" sz="2500" i="1" dirty="0">
                <a:uFill>
                  <a:solidFill/>
                </a:uFill>
              </a:rPr>
              <a:t>over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F7 </a:t>
            </a:r>
            <a:r>
              <a:rPr lang="en-US" sz="2500" dirty="0" smtClean="0">
                <a:uFill>
                  <a:solidFill/>
                </a:uFill>
              </a:rPr>
              <a:t>									</a:t>
            </a:r>
            <a:r>
              <a:rPr lang="en-US" sz="2500" i="1" dirty="0" smtClean="0">
                <a:uFill>
                  <a:solidFill/>
                </a:uFill>
              </a:rPr>
              <a:t>Step </a:t>
            </a:r>
            <a:r>
              <a:rPr lang="en-US" sz="2500" i="1" dirty="0">
                <a:uFill>
                  <a:solidFill/>
                </a:uFill>
              </a:rPr>
              <a:t>into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⌘ + \  </a:t>
            </a:r>
            <a:r>
              <a:rPr lang="en-US" sz="2500" dirty="0" smtClean="0">
                <a:uFill>
                  <a:solidFill/>
                </a:uFill>
              </a:rPr>
              <a:t>								</a:t>
            </a:r>
            <a:r>
              <a:rPr lang="en-US" sz="2500" i="1" dirty="0" smtClean="0">
                <a:uFill>
                  <a:solidFill/>
                </a:uFill>
              </a:rPr>
              <a:t>Add</a:t>
            </a:r>
            <a:r>
              <a:rPr lang="en-US" sz="2500" i="1" dirty="0">
                <a:uFill>
                  <a:solidFill/>
                </a:uFill>
              </a:rPr>
              <a:t>/remove breakpoint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⌘ + Y  </a:t>
            </a:r>
            <a:r>
              <a:rPr lang="en-US" sz="2500" dirty="0" smtClean="0">
                <a:uFill>
                  <a:solidFill/>
                </a:uFill>
              </a:rPr>
              <a:t>								</a:t>
            </a:r>
            <a:r>
              <a:rPr lang="en-US" sz="2500" i="1" dirty="0" smtClean="0">
                <a:uFill>
                  <a:solidFill/>
                </a:uFill>
              </a:rPr>
              <a:t>Disable</a:t>
            </a:r>
            <a:r>
              <a:rPr lang="en-US" sz="2500" i="1" dirty="0">
                <a:uFill>
                  <a:solidFill/>
                </a:uFill>
              </a:rPr>
              <a:t>/enable all breakpoints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⌃ + ⌘ + Y   </a:t>
            </a:r>
            <a:r>
              <a:rPr lang="en-US" sz="2500" dirty="0" smtClean="0">
                <a:uFill>
                  <a:solidFill/>
                </a:uFill>
              </a:rPr>
              <a:t>						</a:t>
            </a:r>
            <a:r>
              <a:rPr lang="en-US" sz="2500" i="1" dirty="0" smtClean="0">
                <a:uFill>
                  <a:solidFill/>
                </a:uFill>
              </a:rPr>
              <a:t>Pause</a:t>
            </a:r>
            <a:r>
              <a:rPr lang="en-US" sz="2500" i="1" dirty="0">
                <a:uFill>
                  <a:solidFill/>
                </a:uFill>
              </a:rPr>
              <a:t>/Play the debugger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84192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635000" y="5952524"/>
            <a:ext cx="11734800" cy="981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9000" b="1" cap="all" spc="-180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000" b="1" cap="all" spc="-18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Swift basics</a:t>
            </a:r>
            <a:endParaRPr sz="9000" b="1" cap="all" spc="-18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635000" y="736600"/>
            <a:ext cx="117348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2800" b="1" cap="all" spc="-56" dirty="0" smtClean="0">
                <a:solidFill>
                  <a:srgbClr val="FFFFFF"/>
                </a:solidFill>
                <a:uFill>
                  <a:solidFill/>
                </a:uFill>
              </a:rPr>
              <a:t>intro to swift</a:t>
            </a:r>
            <a:endParaRPr sz="2800" b="1" cap="all" spc="-56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58867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>
                <a:uFill>
                  <a:solidFill/>
                </a:uFill>
              </a:rPr>
              <a:t>Agenda</a:t>
            </a:r>
          </a:p>
        </p:txBody>
      </p:sp>
      <p:sp>
        <p:nvSpPr>
          <p:cNvPr id="68" name="Shape 68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What’s New in XCODE </a:t>
            </a:r>
            <a:r>
              <a:rPr lang="en-US" sz="2500" dirty="0" smtClean="0">
                <a:uFill>
                  <a:solidFill/>
                </a:uFill>
              </a:rPr>
              <a:t>6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Swift Language 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Key Concepts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</a:rPr>
              <a:t>iOS</a:t>
            </a:r>
            <a:r>
              <a:rPr lang="en-US" sz="2500" dirty="0">
                <a:uFill>
                  <a:solidFill/>
                </a:uFill>
              </a:rPr>
              <a:t> Auto </a:t>
            </a:r>
            <a:r>
              <a:rPr lang="en-US" sz="2500" dirty="0" smtClean="0">
                <a:uFill>
                  <a:solidFill/>
                </a:uFill>
              </a:rPr>
              <a:t>Layout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User </a:t>
            </a:r>
            <a:r>
              <a:rPr lang="en-US" sz="2500" dirty="0" smtClean="0">
                <a:uFill>
                  <a:solidFill/>
                </a:uFill>
              </a:rPr>
              <a:t>Interaction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Remote and Local </a:t>
            </a:r>
            <a:r>
              <a:rPr lang="en-US" sz="2500" dirty="0" smtClean="0">
                <a:uFill>
                  <a:solidFill/>
                </a:uFill>
              </a:rPr>
              <a:t>Data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Core Data Basic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</a:rPr>
              <a:t>UITableView</a:t>
            </a:r>
            <a:r>
              <a:rPr lang="en-US" sz="2500" dirty="0">
                <a:uFill>
                  <a:solidFill/>
                </a:uFill>
              </a:rPr>
              <a:t> and Custom </a:t>
            </a:r>
            <a:r>
              <a:rPr lang="en-US" sz="2500" dirty="0" smtClean="0">
                <a:uFill>
                  <a:solidFill/>
                </a:uFill>
              </a:rPr>
              <a:t>Cells</a:t>
            </a:r>
            <a:endParaRPr lang="en-US" sz="2500" dirty="0">
              <a:uFill>
                <a:solidFill/>
              </a:u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Data types – Basics</a:t>
            </a:r>
          </a:p>
          <a:p>
            <a:pPr lvl="0">
              <a:defRPr sz="1800" b="0" cap="none" spc="0">
                <a:uFillTx/>
              </a:defRPr>
            </a:pP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Char</a:t>
            </a:r>
            <a:r>
              <a:rPr lang="en-US" sz="2500" dirty="0" smtClean="0">
                <a:uFill>
                  <a:solidFill/>
                </a:uFill>
              </a:rPr>
              <a:t>									</a:t>
            </a:r>
            <a:endParaRPr lang="en-US" sz="2500" i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Int</a:t>
            </a:r>
            <a:r>
              <a:rPr lang="en-US" sz="2500" dirty="0" smtClean="0">
                <a:uFill>
                  <a:solidFill/>
                </a:uFill>
              </a:rPr>
              <a:t>									</a:t>
            </a:r>
            <a:endParaRPr lang="en-US" sz="2500" i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Float</a:t>
            </a:r>
            <a:r>
              <a:rPr lang="en-US" sz="2500" dirty="0" smtClean="0">
                <a:uFill>
                  <a:solidFill/>
                </a:uFill>
              </a:rPr>
              <a:t>								</a:t>
            </a:r>
            <a:endParaRPr lang="en-US" sz="2500" i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Double</a:t>
            </a:r>
            <a:r>
              <a:rPr lang="en-US" sz="2500" dirty="0" smtClean="0">
                <a:uFill>
                  <a:solidFill/>
                </a:uFill>
              </a:rPr>
              <a:t>							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872458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named and compound types </a:t>
            </a:r>
          </a:p>
          <a:p>
            <a:pPr lvl="0">
              <a:defRPr sz="1800" b="0" cap="none" spc="0">
                <a:uFillTx/>
              </a:defRPr>
            </a:pP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 named type can have a name assigned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lvl="4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	</a:t>
            </a:r>
            <a:r>
              <a:rPr lang="en-US" sz="2500" i="1" dirty="0" smtClean="0">
                <a:uFill>
                  <a:solidFill/>
                </a:uFill>
              </a:rPr>
              <a:t>Structures (</a:t>
            </a:r>
            <a:r>
              <a:rPr lang="en-US" sz="2500" i="1" dirty="0">
                <a:uFill>
                  <a:solidFill/>
                </a:uFill>
              </a:rPr>
              <a:t>e.g. </a:t>
            </a:r>
            <a:r>
              <a:rPr lang="en-US" sz="2500" i="1" dirty="0" smtClean="0">
                <a:uFill>
                  <a:solidFill/>
                </a:uFill>
              </a:rPr>
              <a:t>Number and Strings), Classes, Enumeration, Protocols</a:t>
            </a:r>
          </a:p>
          <a:p>
            <a:pPr lvl="4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marL="177800" lvl="8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 compound type has no name</a:t>
            </a:r>
          </a:p>
          <a:p>
            <a:pPr lvl="8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	</a:t>
            </a:r>
          </a:p>
          <a:p>
            <a:pPr lvl="8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i="1" dirty="0">
                <a:uFill>
                  <a:solidFill/>
                </a:uFill>
              </a:rPr>
              <a:t>	</a:t>
            </a:r>
            <a:r>
              <a:rPr lang="en-US" sz="2500" i="1" dirty="0" smtClean="0">
                <a:uFill>
                  <a:solidFill/>
                </a:uFill>
              </a:rPr>
              <a:t>Tuples and functions</a:t>
            </a:r>
          </a:p>
          <a:p>
            <a:pPr lvl="8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						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676088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Variables and constants</a:t>
            </a:r>
          </a:p>
          <a:p>
            <a:pPr lvl="0">
              <a:defRPr sz="1800" b="0" cap="none" spc="0">
                <a:uFillTx/>
              </a:defRPr>
            </a:pP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In Swift you can define a variable or a constant using different key words: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let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The general syntax to specify the type of the value stored in the </a:t>
            </a:r>
            <a:r>
              <a:rPr lang="en-US" sz="2500" dirty="0" err="1" smtClean="0">
                <a:uFill>
                  <a:solidFill/>
                </a:uFill>
              </a:rPr>
              <a:t>var</a:t>
            </a:r>
            <a:r>
              <a:rPr lang="en-US" sz="2500" dirty="0" smtClean="0">
                <a:uFill>
                  <a:solidFill/>
                </a:uFill>
              </a:rPr>
              <a:t>/</a:t>
            </a:r>
            <a:r>
              <a:rPr lang="en-US" sz="2500" dirty="0" err="1" smtClean="0">
                <a:uFill>
                  <a:solidFill/>
                </a:uFill>
              </a:rPr>
              <a:t>const</a:t>
            </a:r>
            <a:r>
              <a:rPr lang="en-US" sz="2500" dirty="0" smtClean="0">
                <a:uFill>
                  <a:solidFill/>
                </a:uFill>
              </a:rPr>
              <a:t> is:</a:t>
            </a:r>
          </a:p>
          <a:p>
            <a:pPr lvl="4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4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i="1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i="1" dirty="0" smtClean="0">
                <a:uFill>
                  <a:solidFill/>
                </a:uFill>
                <a:latin typeface="Courier New"/>
                <a:cs typeface="Courier New"/>
              </a:rPr>
              <a:t>/let identifier: &lt;Type&gt;</a:t>
            </a:r>
          </a:p>
          <a:p>
            <a:pPr lvl="4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21063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Type inference</a:t>
            </a:r>
          </a:p>
          <a:p>
            <a:pPr lvl="0">
              <a:defRPr sz="1800" b="0" cap="none" spc="0">
                <a:uFillTx/>
              </a:defRPr>
            </a:pP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The variable or constant </a:t>
            </a:r>
            <a:r>
              <a:rPr lang="en-US" sz="2500" i="1" dirty="0" smtClean="0">
                <a:uFill>
                  <a:solidFill/>
                </a:uFill>
              </a:rPr>
              <a:t>types</a:t>
            </a:r>
            <a:r>
              <a:rPr lang="en-US" sz="2500" dirty="0" smtClean="0">
                <a:uFill>
                  <a:solidFill/>
                </a:uFill>
              </a:rPr>
              <a:t> are defined from the compiler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lvl="4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i="1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i="1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i="1" dirty="0" err="1" smtClean="0">
                <a:uFill>
                  <a:solidFill/>
                </a:uFill>
                <a:latin typeface="Courier New"/>
                <a:cs typeface="Courier New"/>
              </a:rPr>
              <a:t>i:Int</a:t>
            </a:r>
            <a:r>
              <a:rPr lang="en-US" sz="2500" i="1" dirty="0" smtClean="0">
                <a:uFill>
                  <a:solidFill/>
                </a:uFill>
                <a:latin typeface="Courier New"/>
                <a:cs typeface="Courier New"/>
              </a:rPr>
              <a:t> = 10	</a:t>
            </a:r>
            <a:r>
              <a:rPr lang="en-US" sz="2500" i="1" dirty="0" smtClean="0">
                <a:uFill>
                  <a:solidFill/>
                </a:uFill>
              </a:rPr>
              <a:t> 	is the same of			</a:t>
            </a:r>
            <a:r>
              <a:rPr lang="en-US" sz="2500" i="1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i="1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i="1" dirty="0" err="1" smtClean="0">
                <a:uFill>
                  <a:solidFill/>
                </a:uFill>
                <a:latin typeface="Courier New"/>
                <a:cs typeface="Courier New"/>
              </a:rPr>
              <a:t>i</a:t>
            </a:r>
            <a:r>
              <a:rPr lang="en-US" sz="2500" i="1" dirty="0" smtClean="0">
                <a:uFill>
                  <a:solidFill/>
                </a:uFill>
                <a:latin typeface="Courier New"/>
                <a:cs typeface="Courier New"/>
              </a:rPr>
              <a:t> = 10</a:t>
            </a:r>
          </a:p>
          <a:p>
            <a:pPr lvl="4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60550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Arithmetic expressions</a:t>
            </a:r>
          </a:p>
          <a:p>
            <a:pPr lvl="0">
              <a:defRPr sz="1800" b="0" cap="none" spc="0">
                <a:uFillTx/>
              </a:defRPr>
            </a:pP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Most of the commons defined in other modern languages: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+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-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/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=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%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+=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-=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*=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%=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Pre and post increment/decrement operators: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++x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x++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--x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x-- 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lvl="4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	</a:t>
            </a:r>
            <a:r>
              <a:rPr lang="en-US" sz="2500" i="1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i="1" dirty="0" smtClean="0">
                <a:uFill>
                  <a:solidFill/>
                </a:uFill>
                <a:latin typeface="Courier New"/>
                <a:cs typeface="Courier New"/>
              </a:rPr>
              <a:t> x = 0</a:t>
            </a:r>
          </a:p>
          <a:p>
            <a:pPr lvl="4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i="1" dirty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i="1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i="1" dirty="0" smtClean="0">
                <a:uFill>
                  <a:solidFill/>
                </a:uFill>
                <a:latin typeface="Courier New"/>
                <a:cs typeface="Courier New"/>
              </a:rPr>
              <a:t> y = x++</a:t>
            </a:r>
          </a:p>
          <a:p>
            <a:pPr lvl="4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i="1" dirty="0">
                <a:uFill>
                  <a:solidFill/>
                </a:uFill>
                <a:latin typeface="Courier New"/>
                <a:cs typeface="Courier New"/>
              </a:rPr>
              <a:t>	</a:t>
            </a:r>
            <a:endParaRPr lang="en-US" sz="2500" i="1" dirty="0" smtClean="0">
              <a:uFill>
                <a:solidFill/>
              </a:uFill>
              <a:latin typeface="Courier New"/>
              <a:cs typeface="Courier New"/>
            </a:endParaRPr>
          </a:p>
          <a:p>
            <a:pPr lvl="4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i="1" dirty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i="1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i="1" dirty="0" smtClean="0">
                <a:uFill>
                  <a:solidFill/>
                </a:uFill>
                <a:latin typeface="Courier New"/>
                <a:cs typeface="Courier New"/>
              </a:rPr>
              <a:t> y = ++x</a:t>
            </a:r>
            <a:endParaRPr lang="en-US" sz="2500" i="1" dirty="0">
              <a:uFill>
                <a:solidFill/>
              </a:uFill>
              <a:latin typeface="Courier New"/>
              <a:cs typeface="Courier New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972395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Boolean expressions</a:t>
            </a:r>
          </a:p>
          <a:p>
            <a:pPr lvl="0">
              <a:defRPr sz="1800" b="0" cap="none" spc="0">
                <a:uFillTx/>
              </a:defRPr>
            </a:pP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Relational operations as in other modern languages: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==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&lt;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&gt;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&lt;=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=&gt;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!=</a:t>
            </a:r>
          </a:p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Ternary operator: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lvl="4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	</a:t>
            </a:r>
            <a:r>
              <a:rPr lang="en-US" sz="2500" i="1" dirty="0" smtClean="0">
                <a:uFill>
                  <a:solidFill/>
                </a:uFill>
                <a:latin typeface="Courier New"/>
                <a:cs typeface="Courier New"/>
              </a:rPr>
              <a:t>[condition] ? [execute if true] : [execute if false]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061753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Conditional statements</a:t>
            </a:r>
          </a:p>
          <a:p>
            <a:pPr lvl="0">
              <a:defRPr sz="1800" b="0" cap="none" spc="0">
                <a:uFillTx/>
              </a:defRPr>
            </a:pP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if &lt;condition&gt;{</a:t>
            </a:r>
          </a:p>
          <a:p>
            <a:pPr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  <a:p>
            <a:pPr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switch value {</a:t>
            </a:r>
          </a:p>
          <a:p>
            <a:pPr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case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something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: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case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somethingElse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:</a:t>
            </a:r>
          </a:p>
          <a:p>
            <a:pPr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default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:</a:t>
            </a:r>
          </a:p>
          <a:p>
            <a:pPr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}	</a:t>
            </a: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66489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Control transfer statements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return</a:t>
            </a:r>
            <a:r>
              <a:rPr lang="en-US" sz="2500" dirty="0" smtClean="0">
                <a:uFill>
                  <a:solidFill/>
                </a:uFill>
              </a:rPr>
              <a:t>: stops the execution and return a value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falltrough</a:t>
            </a:r>
            <a:r>
              <a:rPr lang="en-US" sz="2500" dirty="0" smtClean="0">
                <a:uFill>
                  <a:solidFill/>
                </a:uFill>
              </a:rPr>
              <a:t>, force a C style behavior and all the cases are evaluated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continue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>
                <a:uFill>
                  <a:solidFill/>
                </a:uFill>
              </a:rPr>
              <a:t>tells a loop to stop what it is doing and start again at the beginning of the next iteration </a:t>
            </a:r>
            <a:endParaRPr lang="en-US" sz="25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break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>
                <a:uFill>
                  <a:solidFill/>
                </a:uFill>
              </a:rPr>
              <a:t>ends execution of an entire control flow statement immediately</a:t>
            </a:r>
            <a:endParaRPr lang="en-US" sz="25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		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85362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loops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Supports the most common loops: for, while, do…while, etc. but has couple of nice hints for ranges and parameters: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for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i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in 0…9{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println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("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i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= \(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i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)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”)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for _ in 0..&lt;10{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println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("I don’t care about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i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")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166087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Collection types – array 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An array stores an ordered list of values of the same type</a:t>
            </a:r>
          </a:p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There is no more </a:t>
            </a:r>
            <a:r>
              <a:rPr lang="en-US" sz="2500" dirty="0" err="1">
                <a:uFill>
                  <a:solidFill/>
                </a:uFill>
              </a:rPr>
              <a:t>disitinction</a:t>
            </a:r>
            <a:r>
              <a:rPr lang="en-US" sz="2500" dirty="0">
                <a:uFill>
                  <a:solidFill/>
                </a:uFill>
              </a:rPr>
              <a:t> between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NSArray</a:t>
            </a:r>
            <a:r>
              <a:rPr lang="en-US" sz="2500" dirty="0">
                <a:uFill>
                  <a:solidFill/>
                </a:uFill>
              </a:rPr>
              <a:t> and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NSMutableArray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An array can be instantiated using the literal syntax or the array type syntax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languages: [String] = ["swift", "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objc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"]</a:t>
            </a:r>
          </a:p>
          <a:p>
            <a:pPr lvl="1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is the same of </a:t>
            </a:r>
          </a:p>
          <a:p>
            <a:pPr lvl="1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languages = ["swift", "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objc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"]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		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166087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Takeaway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55" name="Shape 55"/>
          <p:cNvSpPr/>
          <p:nvPr/>
        </p:nvSpPr>
        <p:spPr>
          <a:xfrm>
            <a:off x="3227309" y="2595033"/>
            <a:ext cx="1270001" cy="1270001"/>
          </a:xfrm>
          <a:prstGeom prst="rect">
            <a:avLst/>
          </a:prstGeom>
          <a:solidFill>
            <a:srgbClr val="FFD8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err="1" smtClean="0"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xcode</a:t>
            </a:r>
            <a:endParaRPr b="1" cap="all" spc="-36" dirty="0"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uFill>
                  <a:solidFill/>
                </a:uFill>
              </a:rPr>
              <a:t>usage</a:t>
            </a:r>
            <a:endParaRPr sz="1200" dirty="0">
              <a:uFill>
                <a:solidFill/>
              </a:uFill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893126" y="2595033"/>
            <a:ext cx="1270001" cy="1270001"/>
          </a:xfrm>
          <a:prstGeom prst="rect">
            <a:avLst/>
          </a:prstGeom>
          <a:solidFill>
            <a:srgbClr val="92EFE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smtClean="0"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swift</a:t>
            </a:r>
            <a:endParaRPr b="1" cap="all" spc="-36" dirty="0"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uFill>
                  <a:solidFill/>
                </a:uFill>
              </a:rPr>
              <a:t>fundamentals</a:t>
            </a:r>
            <a:endParaRPr sz="1200" dirty="0">
              <a:uFill>
                <a:solidFill/>
              </a:uFill>
            </a:endParaRPr>
          </a:p>
        </p:txBody>
      </p:sp>
      <p:sp>
        <p:nvSpPr>
          <p:cNvPr id="57" name="Shape 57"/>
          <p:cNvSpPr/>
          <p:nvPr/>
        </p:nvSpPr>
        <p:spPr>
          <a:xfrm>
            <a:off x="6561060" y="2595033"/>
            <a:ext cx="1270000" cy="1270001"/>
          </a:xfrm>
          <a:prstGeom prst="rect">
            <a:avLst/>
          </a:prstGeom>
          <a:solidFill>
            <a:srgbClr val="1ECA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err="1" smtClean="0"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iOS</a:t>
            </a:r>
            <a:r>
              <a:rPr lang="en-US" b="1" cap="all" spc="-36" dirty="0" smtClean="0"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 </a:t>
            </a:r>
            <a:endParaRPr b="1" cap="all" spc="-36" dirty="0"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uFill>
                  <a:solidFill/>
                </a:uFill>
              </a:rPr>
              <a:t>key concepts</a:t>
            </a:r>
            <a:endParaRPr sz="1200" dirty="0">
              <a:uFill>
                <a:solidFill/>
              </a:uFill>
            </a:endParaRPr>
          </a:p>
        </p:txBody>
      </p:sp>
      <p:sp>
        <p:nvSpPr>
          <p:cNvPr id="58" name="Shape 58"/>
          <p:cNvSpPr/>
          <p:nvPr/>
        </p:nvSpPr>
        <p:spPr>
          <a:xfrm>
            <a:off x="8228993" y="2595033"/>
            <a:ext cx="1270001" cy="1270001"/>
          </a:xfrm>
          <a:prstGeom prst="rect">
            <a:avLst/>
          </a:prstGeom>
          <a:solidFill>
            <a:srgbClr val="8618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smtClean="0">
                <a:solidFill>
                  <a:srgbClr val="FFFFFF"/>
                </a:solidFill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Auto</a:t>
            </a:r>
            <a:endParaRPr b="1" cap="all" spc="-36" dirty="0">
              <a:solidFill>
                <a:srgbClr val="FFFFFF"/>
              </a:solidFill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uFill>
                  <a:solidFill/>
                </a:uFill>
              </a:rPr>
              <a:t>layout</a:t>
            </a:r>
            <a:endParaRPr sz="1200" dirty="0">
              <a:solidFill>
                <a:srgbClr val="FFFFFF"/>
              </a:solidFill>
              <a:uFill>
                <a:solidFill/>
              </a:uFill>
            </a:endParaRPr>
          </a:p>
        </p:txBody>
      </p:sp>
      <p:sp>
        <p:nvSpPr>
          <p:cNvPr id="60" name="Shape 60"/>
          <p:cNvSpPr/>
          <p:nvPr/>
        </p:nvSpPr>
        <p:spPr>
          <a:xfrm>
            <a:off x="3227309" y="4262966"/>
            <a:ext cx="1270001" cy="1270001"/>
          </a:xfrm>
          <a:prstGeom prst="rect">
            <a:avLst/>
          </a:prstGeom>
          <a:solidFill>
            <a:srgbClr val="ED332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smtClean="0">
                <a:solidFill>
                  <a:srgbClr val="FFFFFF"/>
                </a:solidFill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fetch</a:t>
            </a:r>
            <a:endParaRPr b="1" cap="all" spc="-36" dirty="0">
              <a:solidFill>
                <a:srgbClr val="FFFFFF"/>
              </a:solidFill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solidFill>
                  <a:srgbClr val="FFFFFF"/>
                </a:solidFill>
                <a:uFill>
                  <a:solidFill/>
                </a:uFill>
              </a:rPr>
              <a:t>data</a:t>
            </a:r>
            <a:endParaRPr sz="1200" dirty="0">
              <a:solidFill>
                <a:srgbClr val="FFFFFF"/>
              </a:solidFill>
              <a:uFill>
                <a:solidFill/>
              </a:uFill>
            </a:endParaRPr>
          </a:p>
        </p:txBody>
      </p:sp>
      <p:sp>
        <p:nvSpPr>
          <p:cNvPr id="61" name="Shape 61"/>
          <p:cNvSpPr/>
          <p:nvPr/>
        </p:nvSpPr>
        <p:spPr>
          <a:xfrm>
            <a:off x="4895243" y="4262966"/>
            <a:ext cx="1270001" cy="1270001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smtClean="0"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Data</a:t>
            </a:r>
            <a:endParaRPr b="1" cap="all" spc="-36" dirty="0"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uFill>
                  <a:solidFill/>
                </a:uFill>
              </a:rPr>
              <a:t>persistence</a:t>
            </a:r>
            <a:endParaRPr sz="1200" dirty="0">
              <a:uFill>
                <a:solidFill/>
              </a:uFill>
            </a:endParaRPr>
          </a:p>
        </p:txBody>
      </p:sp>
      <p:sp>
        <p:nvSpPr>
          <p:cNvPr id="62" name="Shape 62"/>
          <p:cNvSpPr/>
          <p:nvPr/>
        </p:nvSpPr>
        <p:spPr>
          <a:xfrm>
            <a:off x="6563176" y="4262966"/>
            <a:ext cx="1270001" cy="1270001"/>
          </a:xfrm>
          <a:prstGeom prst="rect">
            <a:avLst/>
          </a:prstGeom>
          <a:solidFill>
            <a:srgbClr val="58585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smtClean="0">
                <a:solidFill>
                  <a:srgbClr val="FFFFFF"/>
                </a:solidFill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app</a:t>
            </a:r>
            <a:endParaRPr b="1" cap="all" spc="-36" dirty="0">
              <a:solidFill>
                <a:srgbClr val="FFFFFF"/>
              </a:solidFill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solidFill>
                  <a:srgbClr val="FFFFFF"/>
                </a:solidFill>
                <a:uFill>
                  <a:solidFill/>
                </a:uFill>
              </a:rPr>
              <a:t>layouts</a:t>
            </a:r>
            <a:endParaRPr sz="1200" dirty="0">
              <a:solidFill>
                <a:srgbClr val="FFFFFF"/>
              </a:solidFill>
              <a:uFill>
                <a:solidFill/>
              </a:uFill>
            </a:endParaRPr>
          </a:p>
        </p:txBody>
      </p:sp>
      <p:sp>
        <p:nvSpPr>
          <p:cNvPr id="63" name="Shape 63"/>
          <p:cNvSpPr/>
          <p:nvPr/>
        </p:nvSpPr>
        <p:spPr>
          <a:xfrm>
            <a:off x="8231110" y="4262966"/>
            <a:ext cx="1270000" cy="1270001"/>
          </a:xfrm>
          <a:prstGeom prst="rect">
            <a:avLst/>
          </a:prstGeom>
          <a:solid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smtClean="0">
                <a:solidFill>
                  <a:srgbClr val="FFFFFF"/>
                </a:solidFill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app</a:t>
            </a:r>
            <a:endParaRPr b="1" cap="all" spc="-36" dirty="0">
              <a:solidFill>
                <a:srgbClr val="FFFFFF"/>
              </a:solidFill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solidFill>
                  <a:srgbClr val="FFFFFF"/>
                </a:solidFill>
                <a:uFill>
                  <a:solidFill/>
                </a:uFill>
              </a:rPr>
              <a:t>architecture</a:t>
            </a:r>
            <a:endParaRPr sz="1200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Collection types – array methods 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count</a:t>
            </a:r>
          </a:p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isEmpty</a:t>
            </a: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append</a:t>
            </a:r>
          </a:p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insert(that,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atIndex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:)</a:t>
            </a:r>
          </a:p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removeAtIndex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(index)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53695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Collection types – dictionary 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 dictionary it’s a collection that stores key-value pairs with all the keys having the same type and all values having the same type as well.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i="1" dirty="0">
              <a:uFill>
                <a:solidFill/>
              </a:uFill>
            </a:endParaRPr>
          </a:p>
          <a:p>
            <a:pPr lvl="1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states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= ["NY": "New York", "MA": "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Massachuset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"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]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i="1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count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isEmpty</a:t>
            </a: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updateValue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val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,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forKey</a:t>
            </a:r>
            <a:r>
              <a:rPr lang="en-US" sz="2500" dirty="0" smtClean="0">
                <a:uFill>
                  <a:solidFill/>
                </a:uFill>
              </a:rPr>
              <a:t>:)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removeValueForKey</a:t>
            </a:r>
            <a:endParaRPr lang="en-US" sz="2500" i="1" dirty="0">
              <a:uFill>
                <a:solidFill/>
              </a:uFill>
            </a:endParaRPr>
          </a:p>
          <a:p>
            <a:pPr marL="342900" lvl="1" indent="-3429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Wingdings" charset="2"/>
              <a:buChar char="Ø"/>
              <a:defRPr sz="1800">
                <a:solidFill>
                  <a:srgbClr val="000000"/>
                </a:solidFill>
                <a:uFillTx/>
              </a:defRPr>
            </a:pP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166087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Functions 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func</a:t>
            </a:r>
            <a:r>
              <a:rPr lang="en-US" sz="2500" dirty="0" smtClean="0">
                <a:uFill>
                  <a:solidFill/>
                </a:uFill>
              </a:rPr>
              <a:t> is followed by the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identifier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identifier</a:t>
            </a:r>
            <a:r>
              <a:rPr lang="en-US" sz="2500" dirty="0" smtClean="0">
                <a:uFill>
                  <a:solidFill/>
                </a:uFill>
              </a:rPr>
              <a:t>, is followed by a parameter list enclosed in parentheses 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-&gt;</a:t>
            </a:r>
            <a:r>
              <a:rPr lang="en-US" sz="2500" dirty="0" smtClean="0">
                <a:uFill>
                  <a:solidFill/>
                </a:uFill>
              </a:rPr>
              <a:t>, optionally specifies the return type of the function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func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sayHello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name:String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)-&gt;String{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return "Hello " + name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}</a:t>
            </a:r>
            <a:r>
              <a:rPr lang="en-US" sz="2500" dirty="0" smtClean="0">
                <a:uFill>
                  <a:solidFill/>
                </a:uFill>
              </a:rPr>
              <a:t>		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97429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Functions – constant and variable parameters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By default functions parameters are constant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Optionally can be declared as variables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func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hello(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message:String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,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name:String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)-&gt;String{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message += name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return message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}</a:t>
            </a:r>
            <a:endParaRPr lang="en-US" sz="2500" dirty="0" smtClean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05492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Functions – </a:t>
            </a:r>
            <a:r>
              <a:rPr lang="en-US" sz="2800" b="1" cap="all" spc="-56" dirty="0" err="1" smtClean="0">
                <a:uFill>
                  <a:solidFill/>
                </a:uFill>
              </a:rPr>
              <a:t>inout</a:t>
            </a:r>
            <a:r>
              <a:rPr lang="en-US" sz="2800" b="1" cap="all" spc="-56" dirty="0" smtClean="0">
                <a:uFill>
                  <a:solidFill/>
                </a:uFill>
              </a:rPr>
              <a:t> parameters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When a function is used to modify an existing value it’s possible to pass it as an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inout</a:t>
            </a:r>
            <a:r>
              <a:rPr lang="en-US" sz="2500" dirty="0" smtClean="0">
                <a:uFill>
                  <a:solidFill/>
                </a:uFill>
              </a:rPr>
              <a:t> parameter</a:t>
            </a:r>
            <a:br>
              <a:rPr lang="en-US" sz="2500" dirty="0" smtClean="0">
                <a:uFill>
                  <a:solidFill/>
                </a:uFill>
              </a:rPr>
            </a:br>
            <a:endParaRPr lang="en-US" sz="25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value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func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updateValue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inout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data:T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)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{</a:t>
            </a:r>
          </a:p>
          <a:p>
            <a:pPr lvl="3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// Do something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updateArray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&amp;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value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)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74526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Lab 1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Calculate the average number in </a:t>
            </a:r>
            <a:r>
              <a:rPr lang="en-US" sz="2500" dirty="0">
                <a:uFill>
                  <a:solidFill/>
                </a:uFill>
              </a:rPr>
              <a:t>Swift-</a:t>
            </a:r>
            <a:r>
              <a:rPr lang="en-US" sz="2500" dirty="0" smtClean="0">
                <a:uFill>
                  <a:solidFill/>
                </a:uFill>
              </a:rPr>
              <a:t>playground using a function.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9" name="Picture 8" descr="6a00d83451574c69e201a511c3157d970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900" y="3734676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403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closures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Closures are </a:t>
            </a:r>
            <a:r>
              <a:rPr lang="en-US" sz="2500" dirty="0">
                <a:uFill>
                  <a:solidFill/>
                </a:uFill>
              </a:rPr>
              <a:t>expressions that resemble “anonymous” or unnamed </a:t>
            </a:r>
            <a:r>
              <a:rPr lang="en-US" sz="2500" dirty="0" smtClean="0">
                <a:uFill>
                  <a:solidFill/>
                </a:uFill>
              </a:rPr>
              <a:t>functions; a </a:t>
            </a:r>
            <a:r>
              <a:rPr lang="en-US" sz="2500" dirty="0">
                <a:uFill>
                  <a:solidFill/>
                </a:uFill>
              </a:rPr>
              <a:t>closure is a self-contained blocks of functionality that can be passed around in your </a:t>
            </a:r>
            <a:r>
              <a:rPr lang="en-US" sz="2500" dirty="0" smtClean="0">
                <a:uFill>
                  <a:solidFill/>
                </a:uFill>
              </a:rPr>
              <a:t>code.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let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helloFromClosure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= {(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name:String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) -&gt; String in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	return "Hello "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+ name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+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" from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your closure! "</a:t>
            </a: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5177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Closures + array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cs typeface="Courier New"/>
              </a:rPr>
              <a:t>Ordering an Array with a closure make the code more compact and easy to read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let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animals = ["Dog", "Cat", "Fish", "Worm"]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let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sortedStrings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=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animals.sorted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(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		{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one:String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,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two:String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) -&gt;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Bool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in </a:t>
            </a: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			return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one &lt; two </a:t>
            </a: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)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21336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Lab 2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Find the sum of all even numbers between 1 and </a:t>
            </a:r>
            <a:r>
              <a:rPr lang="en-US" sz="2500" dirty="0" smtClean="0">
                <a:uFill>
                  <a:solidFill/>
                </a:uFill>
              </a:rPr>
              <a:t>10 contained in an Array.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3" name="Picture 2" descr="4628fbb9dc70514d389ed9491243866f_400x4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011" y="3308750"/>
            <a:ext cx="3664426" cy="36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925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classes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T</a:t>
            </a:r>
            <a:r>
              <a:rPr lang="en-US" sz="2500" dirty="0" smtClean="0">
                <a:uFill>
                  <a:solidFill/>
                </a:uFill>
              </a:rPr>
              <a:t>he syntax is similar to the one of the most common languages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 class can contains method and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stored</a:t>
            </a:r>
            <a:r>
              <a:rPr lang="en-US" sz="2500" dirty="0" smtClean="0">
                <a:uFill>
                  <a:solidFill/>
                </a:uFill>
              </a:rPr>
              <a:t> or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computed</a:t>
            </a:r>
            <a:r>
              <a:rPr lang="en-US" sz="2500" dirty="0" smtClean="0">
                <a:uFill>
                  <a:solidFill/>
                </a:uFill>
              </a:rPr>
              <a:t> properties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class Person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name:String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= "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Giorgio"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	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computedName:String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{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   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	get { return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name + " " +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rand().description}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}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		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43979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ruit_head_min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96" y="2981448"/>
            <a:ext cx="3502558" cy="4321051"/>
          </a:xfrm>
          <a:prstGeom prst="rect">
            <a:avLst/>
          </a:prstGeom>
        </p:spPr>
      </p:pic>
      <p:sp>
        <p:nvSpPr>
          <p:cNvPr id="77" name="Shape 77"/>
          <p:cNvSpPr/>
          <p:nvPr/>
        </p:nvSpPr>
        <p:spPr>
          <a:xfrm>
            <a:off x="2908300" y="2273300"/>
            <a:ext cx="77216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Technical Leader Agile Coach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Front-end Developer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Mobile Developer (</a:t>
            </a:r>
            <a:r>
              <a:rPr lang="en-US" sz="2500" dirty="0" err="1">
                <a:uFill>
                  <a:solidFill/>
                </a:uFill>
              </a:rPr>
              <a:t>PhoneGap</a:t>
            </a:r>
            <a:r>
              <a:rPr lang="en-US" sz="2500" dirty="0">
                <a:uFill>
                  <a:solidFill/>
                </a:uFill>
              </a:rPr>
              <a:t>, </a:t>
            </a:r>
            <a:r>
              <a:rPr lang="en-US" sz="2500" dirty="0" err="1">
                <a:uFill>
                  <a:solidFill/>
                </a:uFill>
              </a:rPr>
              <a:t>iOS</a:t>
            </a:r>
            <a:r>
              <a:rPr lang="en-US" sz="2500" dirty="0">
                <a:uFill>
                  <a:solidFill/>
                </a:uFill>
              </a:rPr>
              <a:t>, Android)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Technology </a:t>
            </a:r>
            <a:r>
              <a:rPr lang="en-US" sz="2500" dirty="0" smtClean="0">
                <a:uFill>
                  <a:solidFill/>
                </a:uFill>
              </a:rPr>
              <a:t>Enthusiast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Open Source Fellow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Mentor @ </a:t>
            </a:r>
            <a:r>
              <a:rPr lang="en-US" sz="2500" dirty="0" err="1" smtClean="0">
                <a:uFill>
                  <a:solidFill/>
                </a:uFill>
                <a:hlinkClick r:id="rId3" tooltip="Do pair with me!"/>
              </a:rPr>
              <a:t>Airpair.com</a:t>
            </a:r>
            <a:endParaRPr lang="en-US" sz="2500" dirty="0" smtClean="0">
              <a:uFill>
                <a:solidFill/>
              </a:uFill>
            </a:endParaRPr>
          </a:p>
        </p:txBody>
      </p:sp>
      <p:sp>
        <p:nvSpPr>
          <p:cNvPr id="78" name="Shape 78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3600" b="1" cap="all" spc="-72" dirty="0" smtClean="0">
                <a:uFill>
                  <a:solidFill/>
                </a:uFill>
              </a:rPr>
              <a:t>Giorgio </a:t>
            </a:r>
            <a:r>
              <a:rPr lang="en-US" sz="3600" b="1" cap="all" spc="-72" dirty="0" err="1" smtClean="0">
                <a:uFill>
                  <a:solidFill/>
                </a:uFill>
              </a:rPr>
              <a:t>Natili</a:t>
            </a:r>
            <a:endParaRPr sz="3600" b="1" cap="all" spc="-72" dirty="0">
              <a:uFill>
                <a:solidFill/>
              </a:uFill>
            </a:endParaRPr>
          </a:p>
        </p:txBody>
      </p:sp>
      <p:sp>
        <p:nvSpPr>
          <p:cNvPr id="79" name="Shape 79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2800" b="1" cap="all" spc="-56" dirty="0">
              <a:uFill>
                <a:solidFill/>
              </a:u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Classes – initializers 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Each class </a:t>
            </a:r>
            <a:r>
              <a:rPr lang="en-US" sz="2500" u="sng" dirty="0" smtClean="0">
                <a:uFill>
                  <a:solidFill/>
                </a:uFill>
              </a:rPr>
              <a:t>must</a:t>
            </a:r>
            <a:r>
              <a:rPr lang="en-US" sz="2500" dirty="0" smtClean="0">
                <a:uFill>
                  <a:solidFill/>
                </a:uFill>
              </a:rPr>
              <a:t> have an initializer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Strictly speaking the initializer is where the class member will be initialized (partially not true)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An initializer accept parameters like a function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 class can have multiple initializers that differ in their signature		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79258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Classes – initializers 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1724111"/>
            <a:ext cx="11734800" cy="1476632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class Animal{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init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()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 // Some code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sp>
        <p:nvSpPr>
          <p:cNvPr id="8" name="Shape 86"/>
          <p:cNvSpPr/>
          <p:nvPr/>
        </p:nvSpPr>
        <p:spPr>
          <a:xfrm>
            <a:off x="635000" y="3472592"/>
            <a:ext cx="11734800" cy="30490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class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Animal{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init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specie:String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){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   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println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("I am a \(specie)")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}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init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specie:String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,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gender:String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){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   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println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("I am a \(specie), my gender is \(gender)")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}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1711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Classes – members signature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1768389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By default all the members have an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internal</a:t>
            </a:r>
            <a:r>
              <a:rPr lang="en-US" sz="2500" dirty="0" smtClean="0">
                <a:uFill>
                  <a:solidFill/>
                </a:uFill>
              </a:rPr>
              <a:t> access level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Other optional access levels are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public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private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final</a:t>
            </a:r>
            <a:r>
              <a:rPr lang="en-US" sz="2500" dirty="0" smtClean="0">
                <a:uFill>
                  <a:solidFill/>
                </a:uFill>
              </a:rPr>
              <a:t> and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static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The access level of a custom type affect all the members of that type 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		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sp>
        <p:nvSpPr>
          <p:cNvPr id="8" name="Shape 62"/>
          <p:cNvSpPr/>
          <p:nvPr/>
        </p:nvSpPr>
        <p:spPr>
          <a:xfrm>
            <a:off x="2540034" y="4262966"/>
            <a:ext cx="6839211" cy="1270001"/>
          </a:xfrm>
          <a:prstGeom prst="rect">
            <a:avLst/>
          </a:prstGeom>
          <a:solidFill>
            <a:srgbClr val="58585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smtClean="0">
                <a:solidFill>
                  <a:srgbClr val="FFFFFF"/>
                </a:solidFill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The internal level</a:t>
            </a:r>
            <a:endParaRPr b="1" cap="all" spc="-36" dirty="0">
              <a:solidFill>
                <a:srgbClr val="FFFFFF"/>
              </a:solidFill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solidFill>
                  <a:srgbClr val="FFFFFF"/>
                </a:solidFill>
                <a:uFill>
                  <a:solidFill/>
                </a:uFill>
              </a:rPr>
              <a:t>It means internal to a product, a product is an app or a framework or any other distributable compiled item.</a:t>
            </a:r>
            <a:endParaRPr sz="1200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67881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protocols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275414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A protocol is a specification that list the properties and methods an implementer has to </a:t>
            </a:r>
            <a:r>
              <a:rPr lang="en-US" sz="2500" dirty="0" smtClean="0">
                <a:uFill>
                  <a:solidFill/>
                </a:uFill>
              </a:rPr>
              <a:t>support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 property is specified declaring a variable followed with a type and then either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{get} </a:t>
            </a:r>
            <a:r>
              <a:rPr lang="en-US" sz="2500" dirty="0" smtClean="0">
                <a:uFill>
                  <a:solidFill/>
                </a:uFill>
              </a:rPr>
              <a:t>or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{get set}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 method is specified using the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func</a:t>
            </a:r>
            <a:r>
              <a:rPr lang="en-US" sz="2500" dirty="0" smtClean="0">
                <a:uFill>
                  <a:solidFill/>
                </a:uFill>
              </a:rPr>
              <a:t> keyword followed by the function signature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sp>
        <p:nvSpPr>
          <p:cNvPr id="9" name="Shape 86"/>
          <p:cNvSpPr/>
          <p:nvPr/>
        </p:nvSpPr>
        <p:spPr>
          <a:xfrm>
            <a:off x="635000" y="5027447"/>
            <a:ext cx="11734800" cy="1545029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protocol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DailyGreting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userName:String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{get set}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func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welcome() -&gt; String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2908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Lab 3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Imagine to work in the finance industry and define a protocol to ensure that all the type of bank account are able to print out the full name of the owner, the balance and the account id. Define also a couple of account types using classes.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4" name="Picture 3" descr="6a00d83451574c69e201a511c3157d970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900" y="3734676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93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structures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cs typeface="Courier New"/>
              </a:rPr>
              <a:t>A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struct</a:t>
            </a:r>
            <a:r>
              <a:rPr lang="en-US" sz="2500" dirty="0">
                <a:uFill>
                  <a:solidFill/>
                </a:uFill>
                <a:cs typeface="Courier New"/>
              </a:rPr>
              <a:t> is a complex data type declaration that defines a physically grouped list of variables to be placed under one name in a block of </a:t>
            </a:r>
            <a:r>
              <a:rPr lang="en-US" sz="2500" dirty="0" smtClean="0">
                <a:uFill>
                  <a:solidFill/>
                </a:uFill>
                <a:cs typeface="Courier New"/>
              </a:rPr>
              <a:t>memory. (</a:t>
            </a:r>
            <a:r>
              <a:rPr lang="en-US" sz="2500" i="1" dirty="0" err="1" smtClean="0">
                <a:uFill>
                  <a:solidFill/>
                </a:uFill>
                <a:cs typeface="Courier New"/>
              </a:rPr>
              <a:t>wikipedia</a:t>
            </a:r>
            <a:r>
              <a:rPr lang="en-US" sz="2500" dirty="0" smtClean="0">
                <a:uFill>
                  <a:solidFill/>
                </a:uFill>
                <a:cs typeface="Courier New"/>
              </a:rPr>
              <a:t>)</a:t>
            </a:r>
            <a:endParaRPr lang="en-US" sz="2500" dirty="0">
              <a:uFill>
                <a:solidFill/>
              </a:uFill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struct</a:t>
            </a:r>
            <a:r>
              <a:rPr lang="en-US" sz="2500" dirty="0">
                <a:uFill>
                  <a:solidFill/>
                </a:uFill>
                <a:cs typeface="Courier New"/>
              </a:rPr>
              <a:t> </a:t>
            </a:r>
            <a:r>
              <a:rPr lang="en-US" sz="2500" dirty="0" smtClean="0">
                <a:uFill>
                  <a:solidFill/>
                </a:uFill>
                <a:cs typeface="Courier New"/>
              </a:rPr>
              <a:t>are </a:t>
            </a:r>
            <a:r>
              <a:rPr lang="en-US" sz="2500" dirty="0">
                <a:uFill>
                  <a:solidFill/>
                </a:uFill>
                <a:cs typeface="Courier New"/>
              </a:rPr>
              <a:t>value types ,it means if you copy the instance of the structure to another variable it just copied to the </a:t>
            </a:r>
            <a:r>
              <a:rPr lang="en-US" sz="2500" dirty="0" smtClean="0">
                <a:uFill>
                  <a:solidFill/>
                </a:uFill>
                <a:cs typeface="Courier New"/>
              </a:rPr>
              <a:t>variable</a:t>
            </a:r>
            <a:endParaRPr lang="en-US" sz="2500" dirty="0">
              <a:uFill>
                <a:solidFill/>
              </a:uFill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class</a:t>
            </a:r>
            <a:r>
              <a:rPr lang="en-US" sz="2500" dirty="0" smtClean="0">
                <a:uFill>
                  <a:solidFill/>
                </a:uFill>
                <a:cs typeface="Courier New"/>
              </a:rPr>
              <a:t> are </a:t>
            </a:r>
            <a:r>
              <a:rPr lang="en-US" sz="2500" dirty="0">
                <a:uFill>
                  <a:solidFill/>
                </a:uFill>
                <a:cs typeface="Courier New"/>
              </a:rPr>
              <a:t>reference type ,it means </a:t>
            </a:r>
            <a:r>
              <a:rPr lang="en-US" sz="2500" dirty="0" smtClean="0">
                <a:uFill>
                  <a:solidFill/>
                </a:uFill>
                <a:cs typeface="Courier New"/>
              </a:rPr>
              <a:t>if </a:t>
            </a:r>
            <a:r>
              <a:rPr lang="en-US" sz="2500" dirty="0">
                <a:uFill>
                  <a:solidFill/>
                </a:uFill>
                <a:cs typeface="Courier New"/>
              </a:rPr>
              <a:t>you assign a instance of the class to another variable, it will hold only the reference of the instance not </a:t>
            </a:r>
            <a:r>
              <a:rPr lang="en-US" sz="2500" dirty="0" smtClean="0">
                <a:uFill>
                  <a:solidFill/>
                </a:uFill>
                <a:cs typeface="Courier New"/>
              </a:rPr>
              <a:t>copy</a:t>
            </a:r>
            <a:endParaRPr lang="en-US" sz="2500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89369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Structures – mutating methods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cs typeface="Courier New"/>
              </a:rPr>
              <a:t>A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struct</a:t>
            </a:r>
            <a:r>
              <a:rPr lang="en-US" sz="2500" dirty="0" smtClean="0">
                <a:uFill>
                  <a:solidFill/>
                </a:uFill>
                <a:cs typeface="Courier New"/>
              </a:rPr>
              <a:t> can have properties, methods, initializers and can be extended; a method that changes the value of a property is marked as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mutating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/>
            </a:r>
            <a:b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</a:b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struct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Account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accountId:Int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amount:UInt8 =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0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init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id:Int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)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   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accountId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=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id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mutating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func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manageAmount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(value:UInt8)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 amount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+=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value}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47059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enumerations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An enumeration is a common type for encapsulating a group of related values which can be accessed in a type-safe way within the code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enum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AccountType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case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Savings </a:t>
            </a: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	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case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Checking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/>
            </a:r>
            <a:b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</a:b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  <a:r>
              <a:rPr lang="en-US" sz="2500" dirty="0" smtClean="0">
                <a:uFill>
                  <a:solidFill/>
                </a:uFill>
              </a:rPr>
              <a:t> 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15472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Enumerations – with data types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enum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AccountType:String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  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case Savings = "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savings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"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case Checking = "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checking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"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enum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AccountID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{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case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inString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(String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)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  case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inNumber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(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Int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)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80172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Swift </a:t>
            </a:r>
            <a:r>
              <a:rPr lang="en-US" sz="2800" b="1" cap="all" spc="-56" dirty="0" err="1" smtClean="0">
                <a:uFill>
                  <a:solidFill/>
                </a:uFill>
              </a:rPr>
              <a:t>optionals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150674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Using </a:t>
            </a:r>
            <a:r>
              <a:rPr lang="en-US" sz="2500" dirty="0" err="1" smtClean="0">
                <a:uFill>
                  <a:solidFill/>
                </a:uFill>
              </a:rPr>
              <a:t>optionals</a:t>
            </a:r>
            <a:r>
              <a:rPr lang="en-US" sz="2500" dirty="0" smtClean="0">
                <a:uFill>
                  <a:solidFill/>
                </a:uFill>
              </a:rPr>
              <a:t> it’s possible to assign a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nil</a:t>
            </a:r>
            <a:r>
              <a:rPr lang="en-US" sz="2500" dirty="0" smtClean="0">
                <a:uFill>
                  <a:solidFill/>
                </a:uFill>
              </a:rPr>
              <a:t> value to a variable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An optional is defined using the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?</a:t>
            </a:r>
            <a:r>
              <a:rPr lang="en-US" sz="2500" dirty="0" smtClean="0">
                <a:uFill>
                  <a:solidFill/>
                </a:uFill>
              </a:rPr>
              <a:t> sign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var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age:Int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? = nil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cs typeface="Courier New"/>
              </a:rPr>
              <a:t>Optional is an enumeration defined in Swift, an optional can also be empty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/>
            </a:r>
            <a:b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</a:b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enum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Optional :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NilLiteralConvertible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case None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 case Some(T)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469299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Mobile tea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3" name="Picture 2" descr="mobile_tea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692400"/>
            <a:ext cx="12192000" cy="1905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767145" y="4981865"/>
            <a:ext cx="4539704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sz="2200" dirty="0" smtClean="0">
                <a:solidFill>
                  <a:schemeClr val="bg1"/>
                </a:solidFill>
              </a:rPr>
              <a:t>http://</a:t>
            </a:r>
            <a:r>
              <a:rPr lang="en-US" sz="2200" dirty="0" err="1" smtClean="0">
                <a:solidFill>
                  <a:schemeClr val="bg1"/>
                </a:solidFill>
              </a:rPr>
              <a:t>www.meetup.com</a:t>
            </a:r>
            <a:r>
              <a:rPr lang="en-US" sz="2200" dirty="0" smtClean="0">
                <a:solidFill>
                  <a:schemeClr val="bg1"/>
                </a:solidFill>
              </a:rPr>
              <a:t>/</a:t>
            </a:r>
            <a:r>
              <a:rPr lang="en-US" sz="2200" dirty="0" err="1" smtClean="0">
                <a:solidFill>
                  <a:schemeClr val="bg1"/>
                </a:solidFill>
              </a:rPr>
              <a:t>mobiletea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>
                <a:solidFill>
                  <a:srgbClr val="FFFFFF"/>
                </a:solidFill>
              </a:uFill>
              <a:sym typeface="News706BT-RomanC"/>
            </a:endParaRPr>
          </a:p>
        </p:txBody>
      </p:sp>
    </p:spTree>
    <p:extLst>
      <p:ext uri="{BB962C8B-B14F-4D97-AF65-F5344CB8AC3E}">
        <p14:creationId xmlns:p14="http://schemas.microsoft.com/office/powerpoint/2010/main" val="1390185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Swift </a:t>
            </a:r>
            <a:r>
              <a:rPr lang="en-US" sz="2800" b="1" cap="all" spc="-56" dirty="0" err="1" smtClean="0">
                <a:uFill>
                  <a:solidFill/>
                </a:uFill>
              </a:rPr>
              <a:t>optionals</a:t>
            </a:r>
            <a:r>
              <a:rPr lang="en-US" sz="2800" b="1" cap="all" spc="-56" dirty="0" smtClean="0">
                <a:uFill>
                  <a:solidFill/>
                </a:uFill>
              </a:rPr>
              <a:t> – unwrapping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sp>
        <p:nvSpPr>
          <p:cNvPr id="7" name="Shape 86"/>
          <p:cNvSpPr/>
          <p:nvPr/>
        </p:nvSpPr>
        <p:spPr>
          <a:xfrm>
            <a:off x="635000" y="2273300"/>
            <a:ext cx="11734800" cy="201965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An optional value needs to be unwrapped before using it, you can force the unwrap with the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!</a:t>
            </a:r>
            <a:r>
              <a:rPr lang="en-US" sz="2500" dirty="0" smtClean="0">
                <a:uFill>
                  <a:solidFill/>
                </a:uFill>
              </a:rPr>
              <a:t> Sign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It’s safer to unwrap an optional using a kind of bind technique 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lvl="1" indent="0" algn="ctr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if let value =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possibleValue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 { // Something happens }		</a:t>
            </a:r>
            <a:endParaRPr lang="en-US" sz="2500" i="1" dirty="0">
              <a:uFill>
                <a:solidFill/>
              </a:u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2043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Func</a:t>
            </a:r>
            <a:r>
              <a:rPr lang="en-US" sz="2800" b="1" cap="all" spc="-56" dirty="0" smtClean="0">
                <a:uFill>
                  <a:solidFill/>
                </a:uFill>
              </a:rPr>
              <a:t> optional return values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1063734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It’s possible that a function doesn’t return a value, an optional can be used also in the function return type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sp>
        <p:nvSpPr>
          <p:cNvPr id="7" name="Shape 86"/>
          <p:cNvSpPr/>
          <p:nvPr/>
        </p:nvSpPr>
        <p:spPr>
          <a:xfrm>
            <a:off x="635000" y="3739492"/>
            <a:ext cx="11734800" cy="3144783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func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maxValue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nums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: [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]) -&gt;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Int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?{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	return 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nums.reduce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Int.min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, { max($0, $1) })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0166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tuples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2981872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Tuples enable you to create and pass around groupings of </a:t>
            </a:r>
            <a:r>
              <a:rPr lang="en-US" sz="2500" dirty="0" smtClean="0">
                <a:uFill>
                  <a:solidFill/>
                </a:uFill>
              </a:rPr>
              <a:t>values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let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http404Error = (404, "Not Found")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// http404Error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.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0 or http404Error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.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1</a:t>
            </a: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  <a:latin typeface="Courier New"/>
              <a:cs typeface="Courier New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6522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Lab 4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Implement a function able to return a tuple containing the max, the min and the average value of a sequence of numbers contained into an Array.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3" name="Picture 2" descr="4628fbb9dc70514d389ed9491243866f_400x4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011" y="3308750"/>
            <a:ext cx="3664426" cy="36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0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Lunch time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3" name="Picture 2" descr="minion-bunch-bananas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0" y="1587500"/>
            <a:ext cx="9144000" cy="536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880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635000" y="5952524"/>
            <a:ext cx="11734800" cy="981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9000" b="1" cap="all" spc="-180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000" b="1" cap="all" spc="-18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Hello world!</a:t>
            </a:r>
            <a:endParaRPr sz="9000" b="1" cap="all" spc="-18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635000" y="736600"/>
            <a:ext cx="117348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2800" b="1" cap="all" spc="-56" dirty="0" smtClean="0">
                <a:solidFill>
                  <a:srgbClr val="FFFFFF"/>
                </a:solidFill>
                <a:uFill>
                  <a:solidFill/>
                </a:uFill>
              </a:rPr>
              <a:t>intro to swift</a:t>
            </a:r>
            <a:endParaRPr sz="2800" b="1" cap="all" spc="-56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82389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Hello world app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249139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Open XCODE</a:t>
            </a:r>
          </a:p>
          <a:p>
            <a:pPr marL="177800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Create a single view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Drag a button to the main view in the storyboard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Right click on the button and create a binding for the touch up inside event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Open an alert from the event handler</a:t>
            </a:r>
            <a:endParaRPr lang="en-US" sz="2500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sp>
        <p:nvSpPr>
          <p:cNvPr id="7" name="Shape 86"/>
          <p:cNvSpPr/>
          <p:nvPr/>
        </p:nvSpPr>
        <p:spPr>
          <a:xfrm>
            <a:off x="635000" y="4816827"/>
            <a:ext cx="11734800" cy="249139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let </a:t>
            </a:r>
            <a:r>
              <a:rPr lang="en-US" sz="1800" dirty="0" err="1">
                <a:uFill>
                  <a:solidFill/>
                </a:uFill>
                <a:latin typeface="Courier New"/>
                <a:cs typeface="Courier New"/>
              </a:rPr>
              <a:t>alertController</a:t>
            </a: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 = </a:t>
            </a:r>
            <a:r>
              <a:rPr lang="en-US" sz="1800" dirty="0" err="1">
                <a:uFill>
                  <a:solidFill/>
                </a:uFill>
                <a:latin typeface="Courier New"/>
                <a:cs typeface="Courier New"/>
              </a:rPr>
              <a:t>UIAlertController</a:t>
            </a: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(title: "Welcome to My First App", message: "Hello World", </a:t>
            </a:r>
            <a:r>
              <a:rPr lang="en-US" sz="1800" dirty="0" err="1">
                <a:uFill>
                  <a:solidFill/>
                </a:uFill>
                <a:latin typeface="Courier New"/>
                <a:cs typeface="Courier New"/>
              </a:rPr>
              <a:t>preferredStyle</a:t>
            </a: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: </a:t>
            </a:r>
            <a:r>
              <a:rPr lang="en-US" sz="1800" dirty="0" err="1">
                <a:uFill>
                  <a:solidFill/>
                </a:uFill>
                <a:latin typeface="Courier New"/>
                <a:cs typeface="Courier New"/>
              </a:rPr>
              <a:t>UIAlertControllerStyle.Alert</a:t>
            </a:r>
            <a:r>
              <a:rPr lang="en-US" sz="1800" dirty="0" smtClean="0">
                <a:uFill>
                  <a:solidFill/>
                </a:uFill>
                <a:latin typeface="Courier New"/>
                <a:cs typeface="Courier New"/>
              </a:rPr>
              <a:t>)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lang="en-US" sz="1800" dirty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 err="1" smtClean="0">
                <a:uFill>
                  <a:solidFill/>
                </a:uFill>
                <a:latin typeface="Courier New"/>
                <a:cs typeface="Courier New"/>
              </a:rPr>
              <a:t>alertController.addAction</a:t>
            </a: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1800" dirty="0" err="1">
                <a:uFill>
                  <a:solidFill/>
                </a:uFill>
                <a:latin typeface="Courier New"/>
                <a:cs typeface="Courier New"/>
              </a:rPr>
              <a:t>UIAlertAction</a:t>
            </a: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(title: "OK", style: </a:t>
            </a:r>
            <a:r>
              <a:rPr lang="en-US" sz="1800" dirty="0" err="1">
                <a:uFill>
                  <a:solidFill/>
                </a:uFill>
                <a:latin typeface="Courier New"/>
                <a:cs typeface="Courier New"/>
              </a:rPr>
              <a:t>UIAlertActionStyle.Default</a:t>
            </a: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, handler: nil))</a:t>
            </a: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     </a:t>
            </a:r>
            <a:endParaRPr lang="en-US" sz="1800" dirty="0" smtClean="0">
              <a:uFill>
                <a:solidFill/>
              </a:uFill>
              <a:latin typeface="Courier New"/>
              <a:cs typeface="Courier New"/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 err="1" smtClean="0">
                <a:uFill>
                  <a:solidFill/>
                </a:uFill>
                <a:latin typeface="Courier New"/>
                <a:cs typeface="Courier New"/>
              </a:rPr>
              <a:t>self.presentViewController</a:t>
            </a: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(</a:t>
            </a:r>
            <a:r>
              <a:rPr lang="en-US" sz="1800" dirty="0" err="1">
                <a:uFill>
                  <a:solidFill/>
                </a:uFill>
                <a:latin typeface="Courier New"/>
                <a:cs typeface="Courier New"/>
              </a:rPr>
              <a:t>alertController</a:t>
            </a:r>
            <a:r>
              <a:rPr lang="en-US" sz="1800" dirty="0">
                <a:uFill>
                  <a:solidFill/>
                </a:uFill>
                <a:latin typeface="Courier New"/>
                <a:cs typeface="Courier New"/>
              </a:rPr>
              <a:t>, animated: true, completion: nil) </a:t>
            </a:r>
            <a:endParaRPr lang="en-US" sz="1800" i="1" dirty="0">
              <a:uFill>
                <a:solidFill/>
              </a:u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20942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5000" y="736600"/>
            <a:ext cx="8967356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What’s happened?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2" name="Picture 1" descr="00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630" y="1672806"/>
            <a:ext cx="8042302" cy="510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7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Basic concepts 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249139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The user interface in storyboard is the interface, while the code is the </a:t>
            </a:r>
            <a:r>
              <a:rPr lang="en-US" sz="2500" dirty="0" smtClean="0">
                <a:uFill>
                  <a:solidFill/>
                </a:uFill>
              </a:rPr>
              <a:t>implementation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The </a:t>
            </a:r>
            <a:r>
              <a:rPr lang="en-US" sz="2500" dirty="0">
                <a:uFill>
                  <a:solidFill/>
                </a:uFill>
              </a:rPr>
              <a:t>user interface elements (e.g. button) communicate with the code via </a:t>
            </a:r>
            <a:r>
              <a:rPr lang="en-US" sz="2500" dirty="0" smtClean="0">
                <a:uFill>
                  <a:solidFill/>
                </a:uFill>
              </a:rPr>
              <a:t>messages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The 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@</a:t>
            </a:r>
            <a:r>
              <a:rPr lang="en-US" sz="2500" dirty="0" err="1">
                <a:uFill>
                  <a:solidFill/>
                </a:uFill>
                <a:latin typeface="Courier New"/>
                <a:cs typeface="Courier New"/>
              </a:rPr>
              <a:t>IBAction</a:t>
            </a:r>
            <a:r>
              <a:rPr lang="en-US" sz="2500" dirty="0">
                <a:uFill>
                  <a:solidFill/>
                </a:uFill>
                <a:latin typeface="Courier New"/>
                <a:cs typeface="Courier New"/>
              </a:rPr>
              <a:t> </a:t>
            </a:r>
            <a:r>
              <a:rPr lang="en-US" sz="2500" dirty="0">
                <a:uFill>
                  <a:solidFill/>
                </a:uFill>
              </a:rPr>
              <a:t>keyword allows </a:t>
            </a:r>
            <a:r>
              <a:rPr lang="en-US" sz="2500" dirty="0" smtClean="0">
                <a:uFill>
                  <a:solidFill/>
                </a:uFill>
              </a:rPr>
              <a:t>to </a:t>
            </a:r>
            <a:r>
              <a:rPr lang="en-US" sz="2500" dirty="0">
                <a:uFill>
                  <a:solidFill/>
                </a:uFill>
              </a:rPr>
              <a:t>connect your source code to user interface objects in Interface Builder</a:t>
            </a:r>
            <a:endParaRPr lang="en-US" sz="2500" dirty="0" smtClean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69783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5000" y="736600"/>
            <a:ext cx="8967356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Under the hood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2" name="Picture 1" descr="Screen Shot 2014-12-13 at 12.41.1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104" y="1627729"/>
            <a:ext cx="8864052" cy="518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08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635000" y="5952524"/>
            <a:ext cx="11734800" cy="981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9000" b="1" cap="all" spc="-180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000" b="1" cap="all" spc="-180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Xcode</a:t>
            </a:r>
            <a:r>
              <a:rPr lang="en-US" sz="9000" b="1" cap="all" spc="-18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6.x</a:t>
            </a:r>
            <a:endParaRPr sz="9000" b="1" cap="all" spc="-18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635000" y="736600"/>
            <a:ext cx="117348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2800" b="1" cap="all" spc="-56" dirty="0" smtClean="0">
                <a:solidFill>
                  <a:srgbClr val="FFFFFF"/>
                </a:solidFill>
                <a:uFill>
                  <a:solidFill/>
                </a:uFill>
              </a:rPr>
              <a:t>intro to swift</a:t>
            </a:r>
            <a:endParaRPr sz="2800" b="1" cap="all" spc="-56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5000" y="736600"/>
            <a:ext cx="8967356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ui</a:t>
            </a:r>
            <a:r>
              <a:rPr lang="en-US" sz="2800" b="1" cap="all" spc="-56" dirty="0" smtClean="0">
                <a:uFill>
                  <a:solidFill/>
                </a:uFill>
              </a:rPr>
              <a:t> and view controllers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3" name="Picture 2" descr="Screen Shot 2014-12-13 at 12.58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77" y="1619098"/>
            <a:ext cx="8421720" cy="483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96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Owner, responder and exit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249139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The </a:t>
            </a:r>
            <a:r>
              <a:rPr lang="en-US" sz="2500" i="1" dirty="0">
                <a:uFill>
                  <a:solidFill/>
                </a:uFill>
              </a:rPr>
              <a:t>File Owner</a:t>
            </a:r>
            <a:r>
              <a:rPr lang="en-US" sz="2500" dirty="0">
                <a:uFill>
                  <a:solidFill/>
                </a:uFill>
              </a:rPr>
              <a:t> is an instantiated, runtime object that owns the contents of your .</a:t>
            </a:r>
            <a:r>
              <a:rPr lang="en-US" sz="2500" dirty="0" err="1">
                <a:uFill>
                  <a:solidFill/>
                </a:uFill>
              </a:rPr>
              <a:t>xib</a:t>
            </a:r>
            <a:r>
              <a:rPr lang="en-US" sz="2500" dirty="0">
                <a:uFill>
                  <a:solidFill/>
                </a:uFill>
              </a:rPr>
              <a:t> and its outlets/actions when the .</a:t>
            </a:r>
            <a:r>
              <a:rPr lang="en-US" sz="2500" dirty="0" err="1">
                <a:uFill>
                  <a:solidFill/>
                </a:uFill>
              </a:rPr>
              <a:t>xib</a:t>
            </a:r>
            <a:r>
              <a:rPr lang="en-US" sz="2500" dirty="0">
                <a:uFill>
                  <a:solidFill/>
                </a:uFill>
              </a:rPr>
              <a:t> is </a:t>
            </a:r>
            <a:r>
              <a:rPr lang="en-US" sz="2500" dirty="0" smtClean="0">
                <a:uFill>
                  <a:solidFill/>
                </a:uFill>
              </a:rPr>
              <a:t>loaded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The </a:t>
            </a:r>
            <a:r>
              <a:rPr lang="en-US" sz="2500" i="1" dirty="0" smtClean="0">
                <a:uFill>
                  <a:solidFill/>
                </a:uFill>
              </a:rPr>
              <a:t>First Responder</a:t>
            </a:r>
            <a:r>
              <a:rPr lang="en-US" sz="2500" dirty="0" smtClean="0">
                <a:uFill>
                  <a:solidFill/>
                </a:uFill>
              </a:rPr>
              <a:t> </a:t>
            </a:r>
            <a:r>
              <a:rPr lang="en-US" sz="2500" dirty="0">
                <a:uFill>
                  <a:solidFill/>
                </a:uFill>
              </a:rPr>
              <a:t>is simply the first object in the responder chain that can respond to </a:t>
            </a:r>
            <a:r>
              <a:rPr lang="en-US" sz="2500" dirty="0" smtClean="0">
                <a:uFill>
                  <a:solidFill/>
                </a:uFill>
              </a:rPr>
              <a:t>events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The </a:t>
            </a:r>
            <a:r>
              <a:rPr lang="en-US" sz="2500" i="1" dirty="0" smtClean="0">
                <a:uFill>
                  <a:solidFill/>
                </a:uFill>
              </a:rPr>
              <a:t>Exit </a:t>
            </a:r>
            <a:r>
              <a:rPr lang="en-US" sz="2500" dirty="0">
                <a:uFill>
                  <a:solidFill/>
                </a:uFill>
              </a:rPr>
              <a:t>is the method to be executed when .</a:t>
            </a:r>
            <a:r>
              <a:rPr lang="en-US" sz="2500" dirty="0" err="1">
                <a:uFill>
                  <a:solidFill/>
                </a:uFill>
              </a:rPr>
              <a:t>xib</a:t>
            </a:r>
            <a:r>
              <a:rPr lang="en-US" sz="2500" dirty="0">
                <a:uFill>
                  <a:solidFill/>
                </a:uFill>
              </a:rPr>
              <a:t> or the View Controller are unloaded from the view</a:t>
            </a:r>
            <a:endParaRPr lang="en-US" sz="2500" dirty="0" smtClean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35933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Lab 5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Create the Hello World application and add another View Controller to the storyboard; the view controller should be rendered when a button is touched and should render some text.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4" name="Picture 3" descr="6a00d83451574c69e201a511c3157d970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900" y="3734676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84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635000" y="5952524"/>
            <a:ext cx="11734800" cy="981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9000" b="1" cap="all" spc="-180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000" b="1" cap="all" spc="-18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Auto layout</a:t>
            </a:r>
            <a:endParaRPr sz="9000" b="1" cap="all" spc="-18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635000" y="736600"/>
            <a:ext cx="117348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2800" b="1" cap="all" spc="-56" dirty="0" smtClean="0">
                <a:solidFill>
                  <a:srgbClr val="FFFFFF"/>
                </a:solidFill>
                <a:uFill>
                  <a:solidFill/>
                </a:uFill>
              </a:rPr>
              <a:t>intro to swift</a:t>
            </a:r>
            <a:endParaRPr sz="2800" b="1" cap="all" spc="-56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970920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laptop_bw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30848" y="2719599"/>
            <a:ext cx="4552503" cy="3021620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hape 12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635000" y="736600"/>
            <a:ext cx="9465066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Different platforms but same layout issues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126" name="IMAC_BW_tran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1238" y="2439144"/>
            <a:ext cx="3523524" cy="28560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Padtrans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3394" y="3496338"/>
            <a:ext cx="2296533" cy="18537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android_mask.pdf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491082" y="4079298"/>
            <a:ext cx="607836" cy="11883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phone_edit_bw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1374673" y="4064446"/>
            <a:ext cx="635174" cy="12180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ui</a:t>
            </a:r>
            <a:r>
              <a:rPr lang="en-US" sz="2800" b="1" cap="all" spc="-56" dirty="0" smtClean="0">
                <a:uFill>
                  <a:solidFill/>
                </a:uFill>
              </a:rPr>
              <a:t> design, retina and 3x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249139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In the storyboard or in a .</a:t>
            </a:r>
            <a:r>
              <a:rPr lang="en-US" sz="2500" dirty="0" err="1" smtClean="0">
                <a:uFill>
                  <a:solidFill/>
                </a:uFill>
              </a:rPr>
              <a:t>xib</a:t>
            </a:r>
            <a:r>
              <a:rPr lang="en-US" sz="2500" dirty="0" smtClean="0">
                <a:uFill>
                  <a:solidFill/>
                </a:uFill>
              </a:rPr>
              <a:t> file the UI element are positioned using a point based coordinate system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Until retina display a point was the equivalent of a pixel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With retina displays resolution doubled and a point corresponds to two pixels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iPhone 6 Plus introduced another complication, a point now corresponds to three pixels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41178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Auto layout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249139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Auto Layout is a constraint-based layout </a:t>
            </a:r>
            <a:r>
              <a:rPr lang="en-US" sz="2500" dirty="0" smtClean="0">
                <a:uFill>
                  <a:solidFill/>
                </a:uFill>
              </a:rPr>
              <a:t>system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It </a:t>
            </a:r>
            <a:r>
              <a:rPr lang="en-US" sz="2500" dirty="0">
                <a:uFill>
                  <a:solidFill/>
                </a:uFill>
              </a:rPr>
              <a:t>allows developers to create an adaptive UI that responds appropriately to changes in screen size and device </a:t>
            </a:r>
            <a:r>
              <a:rPr lang="en-US" sz="2500" dirty="0" smtClean="0">
                <a:uFill>
                  <a:solidFill/>
                </a:uFill>
              </a:rPr>
              <a:t>orientation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In XCODE 6.1 allows to have a live preview in the storyboard itself</a:t>
            </a: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3694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Defining constraints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249139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Align, create </a:t>
            </a:r>
            <a:r>
              <a:rPr lang="en-US" sz="2500" dirty="0">
                <a:uFill>
                  <a:solidFill/>
                </a:uFill>
              </a:rPr>
              <a:t>alignment constraints, such as aligning the left edges of two </a:t>
            </a:r>
            <a:r>
              <a:rPr lang="en-US" sz="2500" dirty="0" smtClean="0">
                <a:uFill>
                  <a:solidFill/>
                </a:uFill>
              </a:rPr>
              <a:t>views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Pin, create </a:t>
            </a:r>
            <a:r>
              <a:rPr lang="en-US" sz="2500" dirty="0">
                <a:uFill>
                  <a:solidFill/>
                </a:uFill>
              </a:rPr>
              <a:t>spacing constraints, such as defining the width of a UI </a:t>
            </a:r>
            <a:r>
              <a:rPr lang="en-US" sz="2500" dirty="0" smtClean="0">
                <a:uFill>
                  <a:solidFill/>
                </a:uFill>
              </a:rPr>
              <a:t>control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Issues, resolve </a:t>
            </a:r>
            <a:r>
              <a:rPr lang="en-US" sz="2500" dirty="0">
                <a:uFill>
                  <a:solidFill/>
                </a:uFill>
              </a:rPr>
              <a:t>layout </a:t>
            </a:r>
            <a:r>
              <a:rPr lang="en-US" sz="2500" dirty="0" smtClean="0">
                <a:uFill>
                  <a:solidFill/>
                </a:uFill>
              </a:rPr>
              <a:t>issues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Resizing , specify </a:t>
            </a:r>
            <a:r>
              <a:rPr lang="en-US" sz="2500" dirty="0">
                <a:uFill>
                  <a:solidFill/>
                </a:uFill>
              </a:rPr>
              <a:t>how resizing affects </a:t>
            </a:r>
            <a:r>
              <a:rPr lang="en-US" sz="2500" dirty="0" smtClean="0">
                <a:uFill>
                  <a:solidFill/>
                </a:uFill>
              </a:rPr>
              <a:t>constraints</a:t>
            </a:r>
            <a:endParaRPr lang="en-US" sz="2500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2" name="Picture 1" descr="Screen Shot 2014-12-13 at 1.35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396" y="4764690"/>
            <a:ext cx="5845761" cy="163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04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Lab 6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Open again the Hello World app and using Auto Layout make the UI elements rendering properly on the iPhone 4s, iPhone 5s and iPhone 6 Simulators.</a:t>
            </a:r>
            <a:endParaRPr lang="en-US" sz="2500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3" name="Picture 2" descr="4628fbb9dc70514d389ed9491243866f_400x4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011" y="3308750"/>
            <a:ext cx="3664426" cy="36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1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635000" y="5952524"/>
            <a:ext cx="11734800" cy="981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9000" b="1" cap="all" spc="-180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000" b="1" cap="all" spc="-18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Table view</a:t>
            </a:r>
            <a:endParaRPr sz="9000" b="1" cap="all" spc="-18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635000" y="736600"/>
            <a:ext cx="117348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2800" b="1" cap="all" spc="-56" dirty="0" smtClean="0">
                <a:solidFill>
                  <a:srgbClr val="FFFFFF"/>
                </a:solidFill>
                <a:uFill>
                  <a:solidFill/>
                </a:uFill>
              </a:rPr>
              <a:t>intro to swift</a:t>
            </a:r>
            <a:endParaRPr sz="2800" b="1" cap="all" spc="-56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55059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What’s new in </a:t>
            </a:r>
            <a:r>
              <a:rPr lang="en-US" sz="2800" b="1" cap="all" spc="-56" dirty="0" err="1" smtClean="0">
                <a:uFill>
                  <a:solidFill/>
                </a:uFill>
              </a:rPr>
              <a:t>xcode</a:t>
            </a:r>
            <a:r>
              <a:rPr lang="en-US" sz="2800" b="1" cap="all" spc="-56" dirty="0" smtClean="0">
                <a:uFill>
                  <a:solidFill/>
                </a:uFill>
              </a:rPr>
              <a:t> 6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Live rendering</a:t>
            </a:r>
            <a:endParaRPr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Visual view debugging</a:t>
            </a:r>
            <a:endParaRPr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Playground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Swift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Asynchronous code testing</a:t>
            </a:r>
            <a:endParaRPr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</a:rPr>
              <a:t>iOS</a:t>
            </a:r>
            <a:r>
              <a:rPr lang="en-US" sz="2500" dirty="0" smtClean="0">
                <a:uFill>
                  <a:solidFill/>
                </a:uFill>
              </a:rPr>
              <a:t> simulator</a:t>
            </a:r>
            <a:endParaRPr sz="2500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3600" b="1" cap="all" spc="-72" dirty="0" smtClean="0">
                <a:uFill>
                  <a:solidFill/>
                </a:uFill>
              </a:rPr>
              <a:t>features</a:t>
            </a:r>
            <a:endParaRPr sz="3600" b="1" cap="all" spc="-72" dirty="0">
              <a:uFill>
                <a:solidFill/>
              </a:u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Table </a:t>
            </a:r>
            <a:r>
              <a:rPr lang="en-US" sz="2800" b="1" cap="all" spc="-56" smtClean="0">
                <a:uFill>
                  <a:solidFill/>
                </a:uFill>
              </a:rPr>
              <a:t>view layout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2" name="Picture 1" descr="Screen Shot 2014-12-13 at 9.00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344" y="1400667"/>
            <a:ext cx="9675764" cy="569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8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5000" y="736600"/>
            <a:ext cx="8967356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table view apps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3" name="Picture 2" descr="check-in-min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801" y="1964996"/>
            <a:ext cx="35052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8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635000" y="5330635"/>
            <a:ext cx="11734800" cy="1881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9000" b="1" cap="all" spc="-180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000" b="1" cap="all" spc="-18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Fetch + Persist data</a:t>
            </a:r>
            <a:endParaRPr sz="9000" b="1" cap="all" spc="-18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635000" y="736600"/>
            <a:ext cx="117348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2800" b="1" cap="all" spc="-56" dirty="0" smtClean="0">
                <a:solidFill>
                  <a:srgbClr val="FFFFFF"/>
                </a:solidFill>
                <a:uFill>
                  <a:solidFill/>
                </a:uFill>
              </a:rPr>
              <a:t>intro to swift</a:t>
            </a:r>
            <a:endParaRPr sz="2800" b="1" cap="all" spc="-56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71892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Remote data – </a:t>
            </a:r>
            <a:r>
              <a:rPr lang="en-US" sz="2800" b="1" cap="all" spc="-56" dirty="0" err="1" smtClean="0">
                <a:uFill>
                  <a:solidFill/>
                </a:uFill>
              </a:rPr>
              <a:t>json</a:t>
            </a:r>
            <a:r>
              <a:rPr lang="en-US" sz="2800" b="1" cap="all" spc="-56" dirty="0" smtClean="0">
                <a:uFill>
                  <a:solidFill/>
                </a:uFill>
              </a:rPr>
              <a:t> 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272539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NSURL, </a:t>
            </a:r>
            <a:r>
              <a:rPr lang="en-US" sz="2500" dirty="0">
                <a:uFill>
                  <a:solidFill/>
                </a:uFill>
              </a:rPr>
              <a:t>represents a URL that can potentially contain the location of a resource on a remote </a:t>
            </a:r>
            <a:r>
              <a:rPr lang="en-US" sz="2500" dirty="0" smtClean="0">
                <a:uFill>
                  <a:solidFill/>
                </a:uFill>
              </a:rPr>
              <a:t>server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NSURLSession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, </a:t>
            </a:r>
            <a:r>
              <a:rPr lang="en-US" sz="2500" dirty="0">
                <a:uFill>
                  <a:solidFill/>
                </a:uFill>
              </a:rPr>
              <a:t>provide an API for downloading content via </a:t>
            </a:r>
            <a:r>
              <a:rPr lang="en-US" sz="2500" dirty="0" smtClean="0">
                <a:uFill>
                  <a:solidFill/>
                </a:uFill>
              </a:rPr>
              <a:t>HTTP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NSURLSession.dataTaskWithURL,</a:t>
            </a:r>
            <a:r>
              <a:rPr lang="en-US" sz="2500" dirty="0" err="1" smtClean="0">
                <a:uFill>
                  <a:solidFill/>
                </a:uFill>
              </a:rPr>
              <a:t>creates</a:t>
            </a:r>
            <a:r>
              <a:rPr lang="en-US" sz="2500" dirty="0" smtClean="0">
                <a:uFill>
                  <a:solidFill/>
                </a:uFill>
              </a:rPr>
              <a:t> </a:t>
            </a:r>
            <a:r>
              <a:rPr lang="en-US" sz="2500" dirty="0">
                <a:uFill>
                  <a:solidFill/>
                </a:uFill>
              </a:rPr>
              <a:t>an HTTP GET request for the specified URL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NSJSONSerialization,</a:t>
            </a:r>
            <a:r>
              <a:rPr lang="en-US" sz="2500" dirty="0" err="1" smtClean="0">
                <a:uFill>
                  <a:solidFill/>
                </a:uFill>
              </a:rPr>
              <a:t>convert</a:t>
            </a:r>
            <a:r>
              <a:rPr lang="en-US" sz="2500" dirty="0" smtClean="0">
                <a:uFill>
                  <a:solidFill/>
                </a:uFill>
              </a:rPr>
              <a:t> </a:t>
            </a:r>
            <a:r>
              <a:rPr lang="en-US" sz="2500" dirty="0">
                <a:uFill>
                  <a:solidFill/>
                </a:uFill>
              </a:rPr>
              <a:t>JSON to Foundation objects and </a:t>
            </a:r>
            <a:r>
              <a:rPr lang="en-US" sz="2500" dirty="0" err="1" smtClean="0">
                <a:uFill>
                  <a:solidFill/>
                </a:uFill>
              </a:rPr>
              <a:t>viceversa</a:t>
            </a:r>
            <a:r>
              <a:rPr lang="en-US" sz="2500" dirty="0" smtClean="0">
                <a:uFill>
                  <a:solidFill/>
                </a:uFill>
              </a:rPr>
              <a:t>		</a:t>
            </a:r>
            <a:endParaRPr lang="en-US" sz="2500" i="1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sp>
        <p:nvSpPr>
          <p:cNvPr id="8" name="Shape 62"/>
          <p:cNvSpPr/>
          <p:nvPr/>
        </p:nvSpPr>
        <p:spPr>
          <a:xfrm>
            <a:off x="2540034" y="5462898"/>
            <a:ext cx="6839211" cy="1270001"/>
          </a:xfrm>
          <a:prstGeom prst="rect">
            <a:avLst/>
          </a:prstGeom>
          <a:solidFill>
            <a:srgbClr val="58585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anchor="ctr"/>
          <a:lstStyle/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b="1" cap="all" spc="-36" dirty="0" err="1" smtClean="0">
                <a:solidFill>
                  <a:schemeClr val="tx1"/>
                </a:solidFill>
                <a:uFill>
                  <a:solidFill/>
                </a:uFill>
                <a:latin typeface="+mj-lt"/>
                <a:ea typeface="+mj-ea"/>
                <a:cs typeface="+mj-cs"/>
                <a:sym typeface="PFDinTextCompPro-Regular"/>
              </a:rPr>
              <a:t>XCPSetExecutionShouldContinueIndefinitely</a:t>
            </a:r>
            <a:endParaRPr lang="en-US" b="1" cap="all" spc="-36" dirty="0" smtClean="0">
              <a:solidFill>
                <a:schemeClr val="tx1"/>
              </a:solidFill>
              <a:uFill>
                <a:solidFill/>
              </a:uFill>
              <a:latin typeface="+mj-lt"/>
              <a:ea typeface="+mj-ea"/>
              <a:cs typeface="+mj-cs"/>
              <a:sym typeface="PFDinTextCompPro-Regular"/>
            </a:endParaRPr>
          </a:p>
          <a:p>
            <a:pPr lvl="0">
              <a:lnSpc>
                <a:spcPts val="1600"/>
              </a:lnSpc>
              <a:buClr>
                <a:srgbClr val="000000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lang="en-US" sz="1200" dirty="0" smtClean="0">
                <a:solidFill>
                  <a:srgbClr val="FFFFFF"/>
                </a:solidFill>
                <a:uFill>
                  <a:solidFill/>
                </a:uFill>
              </a:rPr>
              <a:t>It forces the playground to keep continuing executing the code after the end of the code block.</a:t>
            </a:r>
            <a:endParaRPr sz="1200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55953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846f5bcfc63a7b01cc543b374db02b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521" y="2846551"/>
            <a:ext cx="3002127" cy="4468282"/>
          </a:xfrm>
          <a:prstGeom prst="rect">
            <a:avLst/>
          </a:prstGeom>
        </p:spPr>
      </p:pic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Lab 7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Using the </a:t>
            </a:r>
            <a:r>
              <a:rPr lang="en-US" sz="2500" dirty="0" smtClean="0">
                <a:uFill>
                  <a:solidFill/>
                </a:uFill>
                <a:latin typeface="Courier New"/>
                <a:cs typeface="Courier New"/>
              </a:rPr>
              <a:t>NSURL</a:t>
            </a:r>
            <a:r>
              <a:rPr lang="en-US" sz="2500" dirty="0" smtClean="0">
                <a:uFill>
                  <a:solidFill/>
                </a:uFill>
              </a:rPr>
              <a:t>,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NSURLSession</a:t>
            </a:r>
            <a:r>
              <a:rPr lang="en-US" sz="2500" dirty="0" smtClean="0">
                <a:uFill>
                  <a:solidFill/>
                </a:uFill>
              </a:rPr>
              <a:t> and </a:t>
            </a:r>
            <a:r>
              <a:rPr lang="en-US" sz="2500" dirty="0" err="1" smtClean="0">
                <a:uFill>
                  <a:solidFill/>
                </a:uFill>
                <a:latin typeface="Courier New"/>
                <a:cs typeface="Courier New"/>
              </a:rPr>
              <a:t>NSJSONSerialization</a:t>
            </a:r>
            <a:r>
              <a:rPr lang="en-US" sz="2500" dirty="0" smtClean="0">
                <a:uFill>
                  <a:solidFill/>
                </a:uFill>
              </a:rPr>
              <a:t> APIs load a remote JSON file and display the contents of its properties in multiple labels.</a:t>
            </a:r>
            <a:endParaRPr lang="en-US" sz="2500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513322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core data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91028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Data holding in memory (e.g. array) is </a:t>
            </a:r>
            <a:r>
              <a:rPr lang="en-US" sz="2500" dirty="0" smtClean="0">
                <a:uFill>
                  <a:solidFill/>
                </a:uFill>
              </a:rPr>
              <a:t>volatile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T</a:t>
            </a:r>
            <a:r>
              <a:rPr lang="en-US" sz="2500" dirty="0" smtClean="0">
                <a:uFill>
                  <a:solidFill/>
                </a:uFill>
              </a:rPr>
              <a:t>o </a:t>
            </a:r>
            <a:r>
              <a:rPr lang="en-US" sz="2500" dirty="0">
                <a:uFill>
                  <a:solidFill/>
                </a:uFill>
              </a:rPr>
              <a:t>save the data </a:t>
            </a:r>
            <a:r>
              <a:rPr lang="en-US" sz="2500" dirty="0" smtClean="0">
                <a:uFill>
                  <a:solidFill/>
                </a:uFill>
              </a:rPr>
              <a:t>permanently</a:t>
            </a:r>
            <a:r>
              <a:rPr lang="en-US" sz="2500" dirty="0">
                <a:uFill>
                  <a:solidFill/>
                </a:uFill>
              </a:rPr>
              <a:t> </a:t>
            </a:r>
            <a:r>
              <a:rPr lang="en-US" sz="2500" dirty="0" smtClean="0">
                <a:uFill>
                  <a:solidFill/>
                </a:uFill>
              </a:rPr>
              <a:t>a </a:t>
            </a:r>
            <a:r>
              <a:rPr lang="en-US" sz="2500" dirty="0">
                <a:uFill>
                  <a:solidFill/>
                </a:uFill>
              </a:rPr>
              <a:t>persistent storage like file or </a:t>
            </a:r>
            <a:r>
              <a:rPr lang="en-US" sz="2500" dirty="0" smtClean="0">
                <a:uFill>
                  <a:solidFill/>
                </a:uFill>
              </a:rPr>
              <a:t>database is required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Core Data is not a database also considering that SQLite database is the default persistent store for Core Data on </a:t>
            </a:r>
            <a:r>
              <a:rPr lang="en-US" sz="2500" dirty="0" err="1">
                <a:uFill>
                  <a:solidFill/>
                </a:uFill>
              </a:rPr>
              <a:t>iOS</a:t>
            </a:r>
            <a:endParaRPr lang="en-US" sz="2500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77823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core data – the stack 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635000" y="2273300"/>
            <a:ext cx="11734800" cy="391028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u="sng" dirty="0">
                <a:uFill>
                  <a:solidFill/>
                </a:uFill>
              </a:rPr>
              <a:t>Managed Object </a:t>
            </a:r>
            <a:r>
              <a:rPr lang="en-US" sz="2500" u="sng" dirty="0" smtClean="0">
                <a:uFill>
                  <a:solidFill/>
                </a:uFill>
              </a:rPr>
              <a:t>Context</a:t>
            </a:r>
            <a:r>
              <a:rPr lang="en-US" sz="2500" dirty="0" smtClean="0">
                <a:uFill>
                  <a:solidFill/>
                </a:uFill>
              </a:rPr>
              <a:t>, it is a temporary </a:t>
            </a:r>
            <a:r>
              <a:rPr lang="en-US" sz="2500" dirty="0">
                <a:uFill>
                  <a:solidFill/>
                </a:uFill>
              </a:rPr>
              <a:t>memory area containing objects that interacts with data in persistent store. Its job is to manage objects created and returned using Core Data </a:t>
            </a:r>
            <a:r>
              <a:rPr lang="en-US" sz="2500" dirty="0" smtClean="0">
                <a:uFill>
                  <a:solidFill/>
                </a:uFill>
              </a:rPr>
              <a:t>framework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u="sng" dirty="0">
                <a:uFill>
                  <a:solidFill/>
                </a:uFill>
              </a:rPr>
              <a:t>Persistent Store </a:t>
            </a:r>
            <a:r>
              <a:rPr lang="en-US" sz="2500" u="sng" dirty="0" smtClean="0">
                <a:uFill>
                  <a:solidFill/>
                </a:uFill>
              </a:rPr>
              <a:t>Coordinator</a:t>
            </a:r>
            <a:r>
              <a:rPr lang="en-US" sz="2500" dirty="0" smtClean="0">
                <a:uFill>
                  <a:solidFill/>
                </a:uFill>
              </a:rPr>
              <a:t>, SQLite </a:t>
            </a:r>
            <a:r>
              <a:rPr lang="en-US" sz="2500" dirty="0">
                <a:uFill>
                  <a:solidFill/>
                </a:uFill>
              </a:rPr>
              <a:t>is the default persistent store in </a:t>
            </a:r>
            <a:r>
              <a:rPr lang="en-US" sz="2500" dirty="0" err="1" smtClean="0">
                <a:uFill>
                  <a:solidFill/>
                </a:uFill>
              </a:rPr>
              <a:t>iOS</a:t>
            </a:r>
            <a:endParaRPr lang="en-US" sz="25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u="sng" dirty="0" smtClean="0">
                <a:uFill>
                  <a:solidFill/>
                </a:uFill>
              </a:rPr>
              <a:t>Managed </a:t>
            </a:r>
            <a:r>
              <a:rPr lang="en-US" sz="2500" u="sng" dirty="0">
                <a:uFill>
                  <a:solidFill/>
                </a:uFill>
              </a:rPr>
              <a:t>Object </a:t>
            </a:r>
            <a:r>
              <a:rPr lang="en-US" sz="2500" u="sng" dirty="0" smtClean="0">
                <a:uFill>
                  <a:solidFill/>
                </a:uFill>
              </a:rPr>
              <a:t>Model</a:t>
            </a:r>
            <a:r>
              <a:rPr lang="en-US" sz="2500" dirty="0" smtClean="0">
                <a:uFill>
                  <a:solidFill/>
                </a:uFill>
              </a:rPr>
              <a:t>, it </a:t>
            </a:r>
            <a:r>
              <a:rPr lang="en-US" sz="2500" dirty="0">
                <a:uFill>
                  <a:solidFill/>
                </a:uFill>
              </a:rPr>
              <a:t>describes the schema that you use in the </a:t>
            </a:r>
            <a:r>
              <a:rPr lang="en-US" sz="2500" dirty="0" smtClean="0">
                <a:uFill>
                  <a:solidFill/>
                </a:uFill>
              </a:rPr>
              <a:t>app (</a:t>
            </a:r>
            <a:r>
              <a:rPr lang="en-US" sz="2500" dirty="0" err="1" smtClean="0">
                <a:uFill>
                  <a:solidFill/>
                </a:uFill>
              </a:rPr>
              <a:t>kinda</a:t>
            </a:r>
            <a:r>
              <a:rPr lang="en-US" sz="2500" dirty="0" smtClean="0">
                <a:uFill>
                  <a:solidFill/>
                </a:uFill>
              </a:rPr>
              <a:t> of database schema</a:t>
            </a:r>
            <a:r>
              <a:rPr lang="en-US" sz="2500" dirty="0">
                <a:uFill>
                  <a:solidFill/>
                </a:uFill>
              </a:rPr>
              <a:t>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u="sng" dirty="0">
                <a:uFill>
                  <a:solidFill/>
                </a:uFill>
              </a:rPr>
              <a:t>Persistent </a:t>
            </a:r>
            <a:r>
              <a:rPr lang="en-US" sz="2500" u="sng" dirty="0" smtClean="0">
                <a:uFill>
                  <a:solidFill/>
                </a:uFill>
              </a:rPr>
              <a:t>Store</a:t>
            </a:r>
            <a:r>
              <a:rPr lang="en-US" sz="2500" dirty="0" smtClean="0">
                <a:uFill>
                  <a:solidFill/>
                </a:uFill>
              </a:rPr>
              <a:t>, it is </a:t>
            </a:r>
            <a:r>
              <a:rPr lang="en-US" sz="2500" dirty="0">
                <a:uFill>
                  <a:solidFill/>
                </a:uFill>
              </a:rPr>
              <a:t>the repository that your data is actually </a:t>
            </a:r>
            <a:r>
              <a:rPr lang="en-US" sz="2500" dirty="0" smtClean="0">
                <a:uFill>
                  <a:solidFill/>
                </a:uFill>
              </a:rPr>
              <a:t>stored (a SQLite database or a </a:t>
            </a:r>
            <a:r>
              <a:rPr lang="en-US" sz="2500" dirty="0">
                <a:uFill>
                  <a:solidFill/>
                </a:uFill>
              </a:rPr>
              <a:t>binary or XML </a:t>
            </a:r>
            <a:r>
              <a:rPr lang="en-US" sz="2500" dirty="0" smtClean="0">
                <a:uFill>
                  <a:solidFill/>
                </a:uFill>
              </a:rPr>
              <a:t>file)</a:t>
            </a:r>
            <a:endParaRPr lang="en-US" sz="2500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65120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5000" y="736600"/>
            <a:ext cx="8967356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Exploring core data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2" name="Picture 1" descr="minion-clipboar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798" y="1559034"/>
            <a:ext cx="4059691" cy="50340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635000" y="5952524"/>
            <a:ext cx="11734800" cy="981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9000" b="1" cap="all" spc="-180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000" b="1" cap="all" spc="-180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Q&amp;a</a:t>
            </a:r>
            <a:endParaRPr sz="9000" b="1" cap="all" spc="-18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635000" y="736600"/>
            <a:ext cx="117348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2800" b="1" cap="all" spc="-56" dirty="0" smtClean="0">
                <a:solidFill>
                  <a:srgbClr val="FFFFFF"/>
                </a:solidFill>
                <a:uFill>
                  <a:solidFill/>
                </a:uFill>
              </a:rPr>
              <a:t>intro to swift</a:t>
            </a:r>
            <a:endParaRPr sz="2800" b="1" cap="all" spc="-56" dirty="0">
              <a:solidFill>
                <a:srgbClr val="FFFFFF"/>
              </a:solidFill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49806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35000" y="736600"/>
            <a:ext cx="9911288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We have done!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endParaRPr sz="3600" b="1" cap="all" spc="-72" dirty="0">
              <a:uFill>
                <a:solidFill/>
              </a:uFill>
            </a:endParaRPr>
          </a:p>
        </p:txBody>
      </p:sp>
      <p:pic>
        <p:nvPicPr>
          <p:cNvPr id="2" name="Picture 1" descr="despicable_me_2_minions-wallpaper1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838" y="1475890"/>
            <a:ext cx="9322574" cy="582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15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Visual design </a:t>
            </a:r>
          </a:p>
        </p:txBody>
      </p:sp>
      <p:pic>
        <p:nvPicPr>
          <p:cNvPr id="2" name="Picture 1" descr="1411058188-xcode-6-head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30" y="1511651"/>
            <a:ext cx="8563778" cy="54990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sz="2800" b="1" cap="all" spc="-56">
                <a:solidFill>
                  <a:srgbClr val="FFFFFF"/>
                </a:solidFill>
                <a:uFill>
                  <a:solidFill/>
                </a:uFill>
              </a:rPr>
              <a:t>thanks!</a:t>
            </a:r>
          </a:p>
        </p:txBody>
      </p:sp>
      <p:sp>
        <p:nvSpPr>
          <p:cNvPr id="144" name="Shape 144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One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Two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Three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Four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145" name="Shape 145"/>
          <p:cNvSpPr/>
          <p:nvPr/>
        </p:nvSpPr>
        <p:spPr>
          <a:xfrm>
            <a:off x="635000" y="1587500"/>
            <a:ext cx="1173480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3600" b="1" cap="all" spc="-72" dirty="0" smtClean="0">
                <a:solidFill>
                  <a:srgbClr val="FFFFFF"/>
                </a:solidFill>
                <a:uFill>
                  <a:solidFill/>
                </a:uFill>
              </a:rPr>
              <a:t>Giorgio </a:t>
            </a:r>
            <a:r>
              <a:rPr lang="en-US" sz="3600" b="1" cap="all" spc="-72" dirty="0" err="1" smtClean="0">
                <a:solidFill>
                  <a:srgbClr val="FFFFFF"/>
                </a:solidFill>
                <a:uFill>
                  <a:solidFill/>
                </a:uFill>
              </a:rPr>
              <a:t>Natili</a:t>
            </a:r>
            <a:endParaRPr sz="3600" b="1" cap="all" spc="-72" dirty="0">
              <a:solidFill>
                <a:srgbClr val="FFFFFF"/>
              </a:solidFill>
              <a:uFill>
                <a:solidFill/>
              </a:uFill>
            </a:endParaRPr>
          </a:p>
        </p:txBody>
      </p:sp>
      <p:sp>
        <p:nvSpPr>
          <p:cNvPr id="146" name="Shape 146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One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Two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Three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Four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147" name="Shape 147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sz="2500" dirty="0">
                <a:solidFill>
                  <a:srgbClr val="FFFFFF"/>
                </a:solidFill>
                <a:uFill>
                  <a:solidFill/>
                </a:uFill>
              </a:rPr>
              <a:t>Optional Information: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solidFill>
                  <a:srgbClr val="FFFFFF"/>
                </a:solidFill>
                <a:uFill>
                  <a:solidFill/>
                </a:uFill>
              </a:rPr>
              <a:t>E-mail: me@webplatform.io</a:t>
            </a: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solidFill>
                  <a:srgbClr val="FFFFFF"/>
                </a:solidFill>
                <a:uFill>
                  <a:solidFill/>
                </a:uFill>
              </a:rPr>
              <a:t>Source: </a:t>
            </a:r>
            <a:r>
              <a:rPr lang="en-US" sz="2500" dirty="0" err="1" smtClean="0">
                <a:solidFill>
                  <a:srgbClr val="FFFFFF"/>
                </a:solidFill>
                <a:uFill>
                  <a:solidFill/>
                </a:uFill>
              </a:rPr>
              <a:t>github.com</a:t>
            </a:r>
            <a:r>
              <a:rPr lang="en-US" sz="2500" dirty="0" smtClean="0">
                <a:solidFill>
                  <a:srgbClr val="FFFFFF"/>
                </a:solidFill>
                <a:uFill>
                  <a:solidFill/>
                </a:uFill>
              </a:rPr>
              <a:t>/</a:t>
            </a:r>
            <a:r>
              <a:rPr lang="en-US" sz="2500" dirty="0" err="1" smtClean="0">
                <a:solidFill>
                  <a:srgbClr val="FFFFFF"/>
                </a:solidFill>
                <a:uFill>
                  <a:solidFill/>
                </a:uFill>
              </a:rPr>
              <a:t>giorgionatili</a:t>
            </a:r>
            <a:r>
              <a:rPr lang="en-US" sz="2500" dirty="0" smtClean="0">
                <a:solidFill>
                  <a:srgbClr val="FFFFFF"/>
                </a:solidFill>
                <a:uFill>
                  <a:solidFill/>
                </a:uFill>
              </a:rPr>
              <a:t>/swift (since tomorrow!)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solidFill>
                  <a:srgbClr val="FFFFFF"/>
                </a:solidFill>
                <a:uFill>
                  <a:solidFill/>
                </a:uFill>
              </a:rPr>
              <a:t>Twitter: @</a:t>
            </a:r>
            <a:r>
              <a:rPr lang="en-US" sz="2500" dirty="0" err="1" smtClean="0">
                <a:solidFill>
                  <a:srgbClr val="FFFFFF"/>
                </a:solidFill>
                <a:uFill>
                  <a:solidFill/>
                </a:uFill>
              </a:rPr>
              <a:t>giorgionatili</a:t>
            </a:r>
            <a:endParaRPr lang="en-US" sz="2500" dirty="0" smtClean="0">
              <a:uFill>
                <a:solidFill/>
              </a:u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Live rendering</a:t>
            </a:r>
            <a:endParaRPr sz="2800" b="1" cap="all" spc="-56" dirty="0">
              <a:uFill>
                <a:solidFill/>
              </a:uFill>
            </a:endParaRPr>
          </a:p>
        </p:txBody>
      </p:sp>
      <p:pic>
        <p:nvPicPr>
          <p:cNvPr id="3" name="Picture 2" descr="1411058261-view-debugg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307" y="1380423"/>
            <a:ext cx="8029186" cy="5776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14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FDinTextCompPro-Regular"/>
        <a:ea typeface="PFDinTextCompPro-Regular"/>
        <a:cs typeface="PFDinTextCompPro-Regular"/>
      </a:majorFont>
      <a:minorFont>
        <a:latin typeface="News706BT-RomanC"/>
        <a:ea typeface="News706BT-RomanC"/>
        <a:cs typeface="News706BT-RomanC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5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308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FDinTextCompPro-Regular"/>
        <a:ea typeface="PFDinTextCompPro-Regular"/>
        <a:cs typeface="PFDinTextCompPro-Regular"/>
      </a:majorFont>
      <a:minorFont>
        <a:latin typeface="News706BT-RomanC"/>
        <a:ea typeface="News706BT-RomanC"/>
        <a:cs typeface="News706BT-RomanC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5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308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2271</TotalTime>
  <Words>2330</Words>
  <Application>Microsoft Macintosh PowerPoint</Application>
  <PresentationFormat>Custom</PresentationFormat>
  <Paragraphs>421</Paragraphs>
  <Slides>80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1" baseType="lpstr"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Giorgio</cp:lastModifiedBy>
  <cp:revision>355</cp:revision>
  <dcterms:modified xsi:type="dcterms:W3CDTF">2014-12-13T15:45:37Z</dcterms:modified>
</cp:coreProperties>
</file>